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89" r:id="rId3"/>
    <p:sldId id="256" r:id="rId4"/>
    <p:sldId id="305" r:id="rId5"/>
    <p:sldId id="257" r:id="rId6"/>
    <p:sldId id="259" r:id="rId7"/>
    <p:sldId id="258" r:id="rId8"/>
    <p:sldId id="260" r:id="rId9"/>
    <p:sldId id="261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8" r:id="rId20"/>
    <p:sldId id="280" r:id="rId21"/>
    <p:sldId id="281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2" r:id="rId31"/>
    <p:sldId id="293" r:id="rId32"/>
    <p:sldId id="295" r:id="rId33"/>
    <p:sldId id="294" r:id="rId34"/>
    <p:sldId id="296" r:id="rId35"/>
    <p:sldId id="297" r:id="rId36"/>
    <p:sldId id="299" r:id="rId37"/>
    <p:sldId id="300" r:id="rId38"/>
    <p:sldId id="301" r:id="rId39"/>
    <p:sldId id="302" r:id="rId40"/>
    <p:sldId id="303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A57C19-7035-406D-B592-D76F5283B0B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712FCC-0E72-43C0-BE17-48004A0AB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52500"/>
            <a:ext cx="8534400" cy="1362075"/>
          </a:xfrm>
        </p:spPr>
        <p:txBody>
          <a:bodyPr>
            <a:noAutofit/>
          </a:bodyPr>
          <a:lstStyle/>
          <a:p>
            <a:pPr algn="ctr"/>
            <a:r>
              <a:rPr lang="fr-CA" sz="6000" b="1" dirty="0" smtClean="0"/>
              <a:t>Comment sais-tu si un objet est vivant?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48149"/>
              </p:ext>
            </p:extLst>
          </p:nvPr>
        </p:nvGraphicFramePr>
        <p:xfrm>
          <a:off x="152400" y="228600"/>
          <a:ext cx="8763000" cy="335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724400"/>
              </a:tblGrid>
              <a:tr h="1193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Microscope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optique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Microscope </a:t>
                      </a:r>
                      <a:r>
                        <a:rPr lang="en-US" sz="3200" dirty="0" err="1" smtClean="0"/>
                        <a:t>électronique</a:t>
                      </a:r>
                      <a:endParaRPr lang="en-US" sz="3200" dirty="0"/>
                    </a:p>
                  </a:txBody>
                  <a:tcPr/>
                </a:tc>
              </a:tr>
              <a:tr h="79168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Utilise</a:t>
                      </a:r>
                      <a:r>
                        <a:rPr lang="en-US" sz="2800" dirty="0" smtClean="0"/>
                        <a:t> la lumière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Utilise</a:t>
                      </a:r>
                      <a:r>
                        <a:rPr lang="en-US" sz="2800" dirty="0" smtClean="0"/>
                        <a:t> les electrons</a:t>
                      </a:r>
                      <a:endParaRPr lang="en-US" sz="2800" dirty="0"/>
                    </a:p>
                  </a:txBody>
                  <a:tcPr/>
                </a:tc>
              </a:tr>
              <a:tr h="79168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Peut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grossit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l’image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jusqu’à</a:t>
                      </a:r>
                      <a:r>
                        <a:rPr lang="en-US" sz="2800" baseline="0" dirty="0" smtClean="0"/>
                        <a:t> environ 1000x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Peut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grossit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l’image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jusqu’à</a:t>
                      </a:r>
                      <a:r>
                        <a:rPr lang="en-US" sz="2800" baseline="0" dirty="0" smtClean="0"/>
                        <a:t> environ 2000x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Image result for light micr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2895600" cy="2895600"/>
          </a:xfrm>
          <a:prstGeom prst="rect">
            <a:avLst/>
          </a:prstGeom>
          <a:noFill/>
        </p:spPr>
      </p:pic>
      <p:pic>
        <p:nvPicPr>
          <p:cNvPr id="4" name="Picture 2" descr="Image result for electron micro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657600"/>
            <a:ext cx="2133600" cy="2753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 1-4/1-5</a:t>
            </a:r>
          </a:p>
          <a:p>
            <a:r>
              <a:rPr lang="en-US" dirty="0" smtClean="0"/>
              <a:t>Page 10-11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parties d’un microscope </a:t>
            </a:r>
            <a:r>
              <a:rPr lang="en-US" dirty="0" err="1" smtClean="0"/>
              <a:t>optique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Partie</a:t>
            </a:r>
            <a:r>
              <a:rPr lang="en-US" dirty="0" smtClean="0"/>
              <a:t> 2 et 3 (page 12-15)</a:t>
            </a:r>
          </a:p>
          <a:p>
            <a:r>
              <a:rPr lang="en-US" dirty="0" smtClean="0"/>
              <a:t>#1,2,3,4,6 et 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 1</a:t>
            </a:r>
            <a:br>
              <a:rPr lang="en-US" dirty="0" smtClean="0"/>
            </a:br>
            <a:r>
              <a:rPr lang="en-US" dirty="0" smtClean="0"/>
              <a:t>Sers-</a:t>
            </a:r>
            <a:r>
              <a:rPr lang="en-US" dirty="0" err="1" smtClean="0"/>
              <a:t>toi</a:t>
            </a:r>
            <a:r>
              <a:rPr lang="en-US" dirty="0" smtClean="0"/>
              <a:t> d’un microscope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16-17</a:t>
            </a:r>
          </a:p>
          <a:p>
            <a:r>
              <a:rPr lang="en-US" smtClean="0"/>
              <a:t>#1,2,3,4 *5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 2</a:t>
            </a:r>
            <a:br>
              <a:rPr lang="en-US" dirty="0" smtClean="0"/>
            </a:br>
            <a:r>
              <a:rPr lang="en-US" dirty="0" err="1" smtClean="0"/>
              <a:t>Prépare</a:t>
            </a:r>
            <a:r>
              <a:rPr lang="en-US" dirty="0" smtClean="0"/>
              <a:t> un montage </a:t>
            </a:r>
            <a:r>
              <a:rPr lang="en-US" dirty="0" err="1" smtClean="0"/>
              <a:t>humide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…histoire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7244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CA" sz="3600" dirty="0" smtClean="0"/>
              <a:t>À peu près à la même période où Van Leeuwenhoek faisait ses observations, un autre scientifique, </a:t>
            </a:r>
            <a:r>
              <a:rPr lang="fr-CA" sz="3600" dirty="0" smtClean="0">
                <a:solidFill>
                  <a:srgbClr val="FF0000"/>
                </a:solidFill>
              </a:rPr>
              <a:t>Robert Hooke</a:t>
            </a:r>
            <a:r>
              <a:rPr lang="fr-CA" sz="3600" dirty="0" smtClean="0"/>
              <a:t>, faisait ses propres expériences à l’aide de son propre microscope qu’il a construit.</a:t>
            </a:r>
          </a:p>
          <a:p>
            <a:pPr lvl="0"/>
            <a:endParaRPr lang="en-US" sz="3600" dirty="0"/>
          </a:p>
        </p:txBody>
      </p:sp>
      <p:pic>
        <p:nvPicPr>
          <p:cNvPr id="20482" name="Picture 2" descr="Image result for robert ho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326816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…histoire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Dans ses descriptions, il                      appelait ces petites boites             « </a:t>
            </a:r>
            <a:r>
              <a:rPr lang="fr-CA" sz="3600" dirty="0" err="1" smtClean="0">
                <a:solidFill>
                  <a:srgbClr val="FF0000"/>
                </a:solidFill>
              </a:rPr>
              <a:t>cellulae</a:t>
            </a:r>
            <a:r>
              <a:rPr lang="fr-CA" sz="3600" dirty="0" smtClean="0"/>
              <a:t> », un mot latin                        pour </a:t>
            </a:r>
            <a:r>
              <a:rPr lang="fr-CA" sz="3600" dirty="0" smtClean="0">
                <a:solidFill>
                  <a:srgbClr val="FF0000"/>
                </a:solidFill>
              </a:rPr>
              <a:t>petites chambres</a:t>
            </a:r>
            <a:r>
              <a:rPr lang="fr-CA" sz="3600" dirty="0" smtClean="0"/>
              <a:t>.</a:t>
            </a:r>
          </a:p>
          <a:p>
            <a:pPr lvl="0"/>
            <a:r>
              <a:rPr lang="fr-CA" sz="3600" dirty="0" smtClean="0"/>
              <a:t>C’est donc à cause de lui                           que </a:t>
            </a:r>
            <a:r>
              <a:rPr lang="fr-CA" sz="3600" dirty="0" smtClean="0">
                <a:solidFill>
                  <a:srgbClr val="FF0000"/>
                </a:solidFill>
              </a:rPr>
              <a:t>nous employons                    aujourd’hui le mot « cellule ».</a:t>
            </a:r>
          </a:p>
          <a:p>
            <a:pPr lvl="0"/>
            <a:endParaRPr lang="en-US" sz="3600" dirty="0"/>
          </a:p>
        </p:txBody>
      </p:sp>
      <p:pic>
        <p:nvPicPr>
          <p:cNvPr id="19458" name="Picture 2" descr="Image result for robert hooke cells"/>
          <p:cNvPicPr>
            <a:picLocks noChangeAspect="1" noChangeArrowheads="1"/>
          </p:cNvPicPr>
          <p:nvPr/>
        </p:nvPicPr>
        <p:blipFill>
          <a:blip r:embed="rId2" cstate="print"/>
          <a:srcRect r="20000"/>
          <a:stretch>
            <a:fillRect/>
          </a:stretch>
        </p:blipFill>
        <p:spPr bwMode="auto">
          <a:xfrm>
            <a:off x="5257800" y="1295400"/>
            <a:ext cx="3886200" cy="38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…histoire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En 1839, </a:t>
            </a:r>
            <a:r>
              <a:rPr lang="fr-CA" sz="3600" dirty="0" smtClean="0">
                <a:solidFill>
                  <a:srgbClr val="FF0000"/>
                </a:solidFill>
              </a:rPr>
              <a:t>Matthias Schleiden </a:t>
            </a:r>
            <a:r>
              <a:rPr lang="fr-CA" sz="3600" dirty="0" smtClean="0"/>
              <a:t>et </a:t>
            </a:r>
            <a:r>
              <a:rPr lang="fr-CA" sz="3600" dirty="0" err="1" smtClean="0">
                <a:solidFill>
                  <a:srgbClr val="FF0000"/>
                </a:solidFill>
              </a:rPr>
              <a:t>Theodor</a:t>
            </a:r>
            <a:r>
              <a:rPr lang="fr-CA" sz="3600" dirty="0" smtClean="0">
                <a:solidFill>
                  <a:srgbClr val="FF0000"/>
                </a:solidFill>
              </a:rPr>
              <a:t> Schwann </a:t>
            </a:r>
            <a:r>
              <a:rPr lang="fr-CA" sz="3600" dirty="0" smtClean="0"/>
              <a:t>on formulé l’hypothèse:</a:t>
            </a:r>
          </a:p>
          <a:p>
            <a:pPr lvl="1"/>
            <a:r>
              <a:rPr lang="fr-CA" sz="3400" dirty="0" smtClean="0">
                <a:solidFill>
                  <a:srgbClr val="FF0000"/>
                </a:solidFill>
              </a:rPr>
              <a:t>Tous les organismes sont formés de cellules</a:t>
            </a:r>
          </a:p>
          <a:p>
            <a:pPr lvl="1"/>
            <a:r>
              <a:rPr lang="fr-CA" sz="3400" dirty="0" smtClean="0">
                <a:solidFill>
                  <a:srgbClr val="FF0000"/>
                </a:solidFill>
              </a:rPr>
              <a:t>La cellule est l’unité élémentaire de la vie </a:t>
            </a:r>
            <a:r>
              <a:rPr lang="fr-CA" sz="3400" dirty="0" smtClean="0"/>
              <a:t>(parce que toutes les fonctions exécutées par un organisme vivant sont aussi exécutées par chacun de ces cellules.)</a:t>
            </a:r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formé</a:t>
            </a:r>
            <a:r>
              <a:rPr lang="en-US" dirty="0" smtClean="0"/>
              <a:t> de cellules, de quoi les cellules </a:t>
            </a:r>
            <a:r>
              <a:rPr lang="en-US" dirty="0" err="1" smtClean="0"/>
              <a:t>sont-elles</a:t>
            </a:r>
            <a:r>
              <a:rPr lang="en-US" dirty="0" smtClean="0"/>
              <a:t> composer? </a:t>
            </a:r>
            <a:r>
              <a:rPr lang="en-US" dirty="0" err="1" smtClean="0"/>
              <a:t>D’où</a:t>
            </a:r>
            <a:r>
              <a:rPr lang="en-US" dirty="0" smtClean="0"/>
              <a:t> </a:t>
            </a:r>
            <a:r>
              <a:rPr lang="en-US" dirty="0" err="1" smtClean="0"/>
              <a:t>viennent-elles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04800"/>
            <a:ext cx="7772400" cy="1905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…histoire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Aux siècles passés, les gens croyaient la théorie de </a:t>
            </a:r>
            <a:r>
              <a:rPr lang="fr-CA" sz="3600" dirty="0" smtClean="0">
                <a:solidFill>
                  <a:srgbClr val="FF0000"/>
                </a:solidFill>
              </a:rPr>
              <a:t>la génération spontanée</a:t>
            </a:r>
            <a:r>
              <a:rPr lang="fr-CA" sz="3600" dirty="0" smtClean="0"/>
              <a:t>, que les organismes vivantes pouvaient être </a:t>
            </a:r>
            <a:r>
              <a:rPr lang="fr-CA" sz="3600" dirty="0" smtClean="0">
                <a:solidFill>
                  <a:srgbClr val="FF0000"/>
                </a:solidFill>
              </a:rPr>
              <a:t>crée par la matière brute</a:t>
            </a:r>
            <a:r>
              <a:rPr lang="fr-CA" sz="3600" dirty="0" smtClean="0"/>
              <a:t>, comme l’air ou l’eau (comme par </a:t>
            </a:r>
            <a:r>
              <a:rPr lang="fr-CA" sz="3600" dirty="0" smtClean="0">
                <a:solidFill>
                  <a:srgbClr val="FF0000"/>
                </a:solidFill>
              </a:rPr>
              <a:t>magie</a:t>
            </a:r>
            <a:r>
              <a:rPr lang="fr-CA" sz="3600" dirty="0" smtClean="0"/>
              <a:t>!)</a:t>
            </a:r>
          </a:p>
          <a:p>
            <a:pPr lvl="0"/>
            <a:r>
              <a:rPr lang="fr-CA" sz="3600" dirty="0" smtClean="0"/>
              <a:t>Vers la fin du 17e siècle, </a:t>
            </a:r>
            <a:r>
              <a:rPr lang="fr-CA" sz="3600" dirty="0" smtClean="0">
                <a:solidFill>
                  <a:srgbClr val="FF0000"/>
                </a:solidFill>
              </a:rPr>
              <a:t>Francesco Redi </a:t>
            </a:r>
            <a:r>
              <a:rPr lang="fr-CA" sz="3600" dirty="0" smtClean="0"/>
              <a:t>réalisait un expérience qui a montré que la génération spontanée était </a:t>
            </a:r>
            <a:r>
              <a:rPr lang="fr-CA" sz="3600" dirty="0" smtClean="0">
                <a:solidFill>
                  <a:srgbClr val="FF0000"/>
                </a:solidFill>
              </a:rPr>
              <a:t>faux</a:t>
            </a:r>
            <a:r>
              <a:rPr lang="fr-CA" sz="3600" dirty="0" smtClean="0"/>
              <a:t>.</a:t>
            </a:r>
            <a:endParaRPr lang="fr-CA" sz="3400" dirty="0" smtClean="0"/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Experience de Francesco </a:t>
            </a:r>
            <a:r>
              <a:rPr lang="en-US" sz="4800" dirty="0" err="1" smtClean="0"/>
              <a:t>Redi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FR 1-1 et FR 1-2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…histoire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Après l’expérience de Redi, il y avait encore beaucoup de </a:t>
            </a:r>
            <a:r>
              <a:rPr lang="fr-CA" sz="3600" dirty="0" err="1" smtClean="0"/>
              <a:t>skeptiques</a:t>
            </a:r>
            <a:r>
              <a:rPr lang="fr-CA" sz="3600" dirty="0" smtClean="0"/>
              <a:t>. </a:t>
            </a:r>
          </a:p>
          <a:p>
            <a:pPr lvl="0"/>
            <a:r>
              <a:rPr lang="fr-CA" sz="3600" dirty="0" smtClean="0"/>
              <a:t>En 1864, </a:t>
            </a:r>
            <a:r>
              <a:rPr lang="fr-CA" sz="3600" dirty="0" smtClean="0">
                <a:solidFill>
                  <a:srgbClr val="FF0000"/>
                </a:solidFill>
              </a:rPr>
              <a:t>Louis Pasteur </a:t>
            </a:r>
            <a:r>
              <a:rPr lang="fr-CA" sz="3600" dirty="0" smtClean="0"/>
              <a:t>a                      réalisé un expérience qui a                            </a:t>
            </a:r>
            <a:r>
              <a:rPr lang="fr-CA" sz="3600" dirty="0" smtClean="0">
                <a:solidFill>
                  <a:srgbClr val="FF0000"/>
                </a:solidFill>
              </a:rPr>
              <a:t>finalement mis un fin aux                      vieilles théories de la                        génération spontanée</a:t>
            </a:r>
            <a:r>
              <a:rPr lang="fr-CA" sz="3600" dirty="0" smtClean="0"/>
              <a:t>. </a:t>
            </a:r>
            <a:endParaRPr lang="fr-CA" sz="3400" dirty="0" smtClean="0"/>
          </a:p>
          <a:p>
            <a:pPr lvl="0"/>
            <a:endParaRPr lang="en-US" sz="3600" dirty="0"/>
          </a:p>
        </p:txBody>
      </p:sp>
      <p:pic>
        <p:nvPicPr>
          <p:cNvPr id="26626" name="Picture 2" descr="Image result for louis pas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28162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Experience de Louis Pasteur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…histoire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En 1858, </a:t>
            </a:r>
            <a:r>
              <a:rPr lang="fr-CA" sz="3600" dirty="0" smtClean="0">
                <a:solidFill>
                  <a:srgbClr val="FF0000"/>
                </a:solidFill>
              </a:rPr>
              <a:t>Rudolf  Virchow </a:t>
            </a:r>
            <a:r>
              <a:rPr lang="fr-CA" sz="3600" dirty="0" smtClean="0"/>
              <a:t>a formulé l’hypothèse que </a:t>
            </a:r>
            <a:r>
              <a:rPr lang="fr-CA" sz="3600" dirty="0" smtClean="0">
                <a:solidFill>
                  <a:srgbClr val="FF0000"/>
                </a:solidFill>
              </a:rPr>
              <a:t>toutes cellules provient d’autres cellules vivantes</a:t>
            </a:r>
            <a:r>
              <a:rPr lang="fr-CA" sz="3600" dirty="0" smtClean="0"/>
              <a:t>, après qu’il a observé que les cellules se reproduisaient.</a:t>
            </a:r>
          </a:p>
          <a:p>
            <a:pPr lvl="0"/>
            <a:endParaRPr lang="fr-CA" sz="3400" dirty="0" smtClean="0"/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théorie</a:t>
            </a:r>
            <a:r>
              <a:rPr lang="en-US" dirty="0" smtClean="0"/>
              <a:t> </a:t>
            </a:r>
            <a:r>
              <a:rPr lang="en-US" dirty="0" err="1" smtClean="0"/>
              <a:t>cellulaire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Toutes ces scientifiques on aidé a développer ce qu’on connait maintenant comme </a:t>
            </a:r>
            <a:r>
              <a:rPr lang="fr-CA" sz="3600" dirty="0" smtClean="0">
                <a:solidFill>
                  <a:srgbClr val="FF0000"/>
                </a:solidFill>
              </a:rPr>
              <a:t>la théorie cellulaire</a:t>
            </a:r>
            <a:r>
              <a:rPr lang="fr-CA" sz="3600" dirty="0" smtClean="0"/>
              <a:t>.</a:t>
            </a:r>
          </a:p>
          <a:p>
            <a:pPr lvl="0"/>
            <a:endParaRPr lang="fr-CA" sz="3600" dirty="0" smtClean="0"/>
          </a:p>
          <a:p>
            <a:pPr lvl="0">
              <a:buNone/>
            </a:pPr>
            <a:r>
              <a:rPr lang="fr-CA" sz="3600" i="1" dirty="0" smtClean="0"/>
              <a:t>Copie les 4 points de la théorie de la page 20 de vos textes.</a:t>
            </a:r>
            <a:endParaRPr lang="fr-CA" sz="3400" i="1" dirty="0" smtClean="0"/>
          </a:p>
          <a:p>
            <a:pPr lvl="0"/>
            <a:endParaRPr lang="fr-CA" sz="3400" dirty="0" smtClean="0"/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20</a:t>
            </a:r>
          </a:p>
          <a:p>
            <a:r>
              <a:rPr lang="en-US" dirty="0" smtClean="0"/>
              <a:t>#1,2,4,5,6,7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Vérifie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as </a:t>
            </a:r>
            <a:r>
              <a:rPr lang="en-US" dirty="0" err="1" smtClean="0"/>
              <a:t>compris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Match les scientifiques avec ce qu’ils ont fait et ensuite place les évènements en ordre chronologiques.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ACTIVITÉ</a:t>
            </a:r>
            <a:br>
              <a:rPr lang="en-US" dirty="0" smtClean="0"/>
            </a:br>
            <a:r>
              <a:rPr lang="en-US" dirty="0" smtClean="0"/>
              <a:t>Match et </a:t>
            </a:r>
            <a:r>
              <a:rPr lang="en-US" dirty="0" err="1" smtClean="0"/>
              <a:t>ordre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Les parties d’un microscope</a:t>
            </a:r>
          </a:p>
          <a:p>
            <a:r>
              <a:rPr lang="fr-CA" dirty="0" smtClean="0"/>
              <a:t>L’histoire</a:t>
            </a:r>
          </a:p>
          <a:p>
            <a:r>
              <a:rPr lang="fr-CA" dirty="0" smtClean="0"/>
              <a:t>La théorie cellulaire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br>
              <a:rPr lang="en-US" dirty="0" smtClean="0"/>
            </a:br>
            <a:r>
              <a:rPr lang="en-US" dirty="0" smtClean="0"/>
              <a:t>Date: 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Unicellulaire</a:t>
            </a:r>
            <a:r>
              <a:rPr lang="en-US" dirty="0" smtClean="0"/>
              <a:t> vs. </a:t>
            </a:r>
            <a:r>
              <a:rPr lang="en-US" dirty="0" err="1" smtClean="0"/>
              <a:t>multicellulaires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fr-CA" sz="3600" u="sng" dirty="0" smtClean="0"/>
              <a:t>Les organismes multicellulaires </a:t>
            </a:r>
            <a:r>
              <a:rPr lang="fr-CA" sz="3600" dirty="0" smtClean="0"/>
              <a:t>– </a:t>
            </a:r>
            <a:r>
              <a:rPr lang="fr-CA" sz="3600" dirty="0" smtClean="0">
                <a:solidFill>
                  <a:srgbClr val="FF0000"/>
                </a:solidFill>
              </a:rPr>
              <a:t>formés de nombreuses cellules.</a:t>
            </a:r>
          </a:p>
          <a:p>
            <a:pPr lvl="0"/>
            <a:r>
              <a:rPr lang="fr-CA" sz="3600" u="sng" dirty="0" smtClean="0"/>
              <a:t>Les organismes unicellulaires </a:t>
            </a:r>
            <a:r>
              <a:rPr lang="fr-CA" sz="3600" dirty="0" smtClean="0"/>
              <a:t>- </a:t>
            </a:r>
            <a:r>
              <a:rPr lang="fr-CA" sz="3600" dirty="0" smtClean="0">
                <a:solidFill>
                  <a:srgbClr val="FF0000"/>
                </a:solidFill>
              </a:rPr>
              <a:t>formés d’une seule cellule.</a:t>
            </a:r>
          </a:p>
          <a:p>
            <a:pPr lvl="0"/>
            <a:r>
              <a:rPr lang="fr-CA" sz="3600" dirty="0" smtClean="0"/>
              <a:t>Les organismes unicellulaires ont encore la capacité de </a:t>
            </a:r>
            <a:r>
              <a:rPr lang="fr-CA" sz="3600" dirty="0" smtClean="0">
                <a:solidFill>
                  <a:srgbClr val="FF0000"/>
                </a:solidFill>
              </a:rPr>
              <a:t>bouger</a:t>
            </a:r>
            <a:r>
              <a:rPr lang="fr-CA" sz="3600" dirty="0" smtClean="0"/>
              <a:t>, de </a:t>
            </a:r>
            <a:r>
              <a:rPr lang="fr-CA" sz="3600" dirty="0" smtClean="0">
                <a:solidFill>
                  <a:srgbClr val="FF0000"/>
                </a:solidFill>
              </a:rPr>
              <a:t>se nourrir </a:t>
            </a:r>
            <a:r>
              <a:rPr lang="fr-CA" sz="3600" dirty="0" smtClean="0"/>
              <a:t>et </a:t>
            </a:r>
            <a:r>
              <a:rPr lang="fr-CA" sz="3600" dirty="0" smtClean="0">
                <a:solidFill>
                  <a:srgbClr val="FF0000"/>
                </a:solidFill>
              </a:rPr>
              <a:t>d’exécuter toutes les autres fonctions essentielle à la vie</a:t>
            </a:r>
            <a:r>
              <a:rPr lang="fr-CA" sz="3600" dirty="0" smtClean="0"/>
              <a:t>.</a:t>
            </a:r>
            <a:endParaRPr lang="fr-CA" sz="3400" dirty="0" smtClean="0"/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Page 24-26</a:t>
            </a:r>
          </a:p>
          <a:p>
            <a:r>
              <a:rPr lang="fr-CA" dirty="0" smtClean="0"/>
              <a:t>#1,2,3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50593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LABO</a:t>
            </a:r>
            <a:br>
              <a:rPr lang="en-US" dirty="0" smtClean="0"/>
            </a:br>
            <a:r>
              <a:rPr lang="en-US" dirty="0" smtClean="0"/>
              <a:t>Observe les cellules </a:t>
            </a:r>
            <a:r>
              <a:rPr lang="en-US" dirty="0" err="1" smtClean="0"/>
              <a:t>végétales</a:t>
            </a:r>
            <a:r>
              <a:rPr lang="en-US" dirty="0" smtClean="0"/>
              <a:t> et </a:t>
            </a:r>
            <a:r>
              <a:rPr lang="en-US" dirty="0" err="1" smtClean="0"/>
              <a:t>animales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cellules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953000"/>
          </a:xfrm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Les cellules sont comme des </a:t>
            </a:r>
            <a:r>
              <a:rPr lang="fr-CA" sz="3600" dirty="0" smtClean="0">
                <a:solidFill>
                  <a:srgbClr val="FF0000"/>
                </a:solidFill>
              </a:rPr>
              <a:t>usines</a:t>
            </a:r>
            <a:r>
              <a:rPr lang="fr-CA" sz="3600" dirty="0" smtClean="0"/>
              <a:t> où </a:t>
            </a:r>
            <a:r>
              <a:rPr lang="fr-CA" sz="3600" dirty="0" smtClean="0">
                <a:solidFill>
                  <a:srgbClr val="FF0000"/>
                </a:solidFill>
              </a:rPr>
              <a:t>les activités de vie ne cessent jamais</a:t>
            </a:r>
            <a:r>
              <a:rPr lang="fr-CA" sz="3600" dirty="0" smtClean="0"/>
              <a:t>. </a:t>
            </a:r>
          </a:p>
          <a:p>
            <a:pPr lvl="0"/>
            <a:r>
              <a:rPr lang="fr-CA" sz="3600" dirty="0" smtClean="0"/>
              <a:t>Chaque cellule doit exécuter certaines tâches pour rester en vie.</a:t>
            </a:r>
          </a:p>
          <a:p>
            <a:pPr lvl="0"/>
            <a:r>
              <a:rPr lang="fr-CA" sz="3600" dirty="0" smtClean="0"/>
              <a:t>Les tâches:</a:t>
            </a:r>
          </a:p>
          <a:p>
            <a:pPr lvl="1"/>
            <a:r>
              <a:rPr lang="fr-CA" sz="3200" dirty="0" smtClean="0">
                <a:solidFill>
                  <a:srgbClr val="FF0000"/>
                </a:solidFill>
              </a:rPr>
              <a:t>S’alimenter</a:t>
            </a:r>
            <a:r>
              <a:rPr lang="fr-CA" sz="3200" dirty="0" smtClean="0"/>
              <a:t> en substances et en énergie</a:t>
            </a:r>
          </a:p>
          <a:p>
            <a:pPr lvl="1"/>
            <a:r>
              <a:rPr lang="fr-CA" sz="3200" dirty="0" smtClean="0">
                <a:solidFill>
                  <a:srgbClr val="FF0000"/>
                </a:solidFill>
              </a:rPr>
              <a:t>Fabriquer</a:t>
            </a:r>
            <a:r>
              <a:rPr lang="fr-CA" sz="3200" dirty="0" smtClean="0"/>
              <a:t> </a:t>
            </a:r>
            <a:r>
              <a:rPr lang="fr-CA" sz="3200" dirty="0" smtClean="0">
                <a:solidFill>
                  <a:srgbClr val="FF0000"/>
                </a:solidFill>
              </a:rPr>
              <a:t>des produits</a:t>
            </a:r>
          </a:p>
          <a:p>
            <a:pPr lvl="1"/>
            <a:r>
              <a:rPr lang="fr-CA" sz="3200" dirty="0" smtClean="0">
                <a:solidFill>
                  <a:srgbClr val="FF0000"/>
                </a:solidFill>
              </a:rPr>
              <a:t>Éliminer les déchets</a:t>
            </a:r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3600" b="1" dirty="0" smtClean="0"/>
              <a:t>Unité 1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b="1" u="sng" dirty="0" smtClean="0"/>
              <a:t>Les cellules et les systèmes organiques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4953000"/>
          </a:xfrm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Pour s’acquitter de ces fonctions, les cellules ont </a:t>
            </a:r>
            <a:r>
              <a:rPr lang="fr-CA" sz="3600" dirty="0" smtClean="0">
                <a:solidFill>
                  <a:srgbClr val="FF0000"/>
                </a:solidFill>
              </a:rPr>
              <a:t>en commun </a:t>
            </a:r>
            <a:r>
              <a:rPr lang="fr-CA" sz="3600" dirty="0" smtClean="0"/>
              <a:t>certaines </a:t>
            </a:r>
            <a:r>
              <a:rPr lang="fr-CA" sz="3600" dirty="0" smtClean="0">
                <a:solidFill>
                  <a:srgbClr val="FF0000"/>
                </a:solidFill>
              </a:rPr>
              <a:t>structures fondamentales.</a:t>
            </a:r>
            <a:r>
              <a:rPr lang="fr-CA" sz="3600" dirty="0" smtClean="0"/>
              <a:t> </a:t>
            </a:r>
          </a:p>
          <a:p>
            <a:pPr lvl="0"/>
            <a:r>
              <a:rPr lang="fr-CA" sz="3600" dirty="0" smtClean="0"/>
              <a:t>Les structures interne de la cellule s'appelle </a:t>
            </a:r>
            <a:r>
              <a:rPr lang="fr-CA" sz="3600" dirty="0" smtClean="0">
                <a:solidFill>
                  <a:srgbClr val="FF0000"/>
                </a:solidFill>
              </a:rPr>
              <a:t>les organites</a:t>
            </a:r>
            <a:r>
              <a:rPr lang="fr-CA" sz="3600" dirty="0" smtClean="0"/>
              <a:t>.</a:t>
            </a:r>
            <a:endParaRPr lang="en-US" sz="3600" dirty="0" smtClean="0"/>
          </a:p>
          <a:p>
            <a:pPr lvl="0"/>
            <a:r>
              <a:rPr lang="fr-CA" sz="3600" dirty="0" smtClean="0"/>
              <a:t>Chaque organite a un </a:t>
            </a:r>
            <a:r>
              <a:rPr lang="fr-CA" sz="3600" dirty="0" smtClean="0">
                <a:solidFill>
                  <a:srgbClr val="FF0000"/>
                </a:solidFill>
              </a:rPr>
              <a:t>rôle</a:t>
            </a:r>
            <a:r>
              <a:rPr lang="fr-CA" sz="3600" dirty="0" smtClean="0"/>
              <a:t> à jouer dans les </a:t>
            </a:r>
            <a:r>
              <a:rPr lang="fr-CA" sz="3600" dirty="0" smtClean="0">
                <a:solidFill>
                  <a:srgbClr val="FF0000"/>
                </a:solidFill>
              </a:rPr>
              <a:t>activités vitales</a:t>
            </a:r>
            <a:r>
              <a:rPr lang="fr-CA" sz="3600" dirty="0" smtClean="0"/>
              <a:t>. </a:t>
            </a:r>
            <a:endParaRPr lang="en-US" sz="3600" dirty="0" smtClean="0"/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FR 1-15, 1-16, 1-17, 1-18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50593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Les parties et </a:t>
            </a:r>
            <a:r>
              <a:rPr lang="en-US" dirty="0" err="1" smtClean="0"/>
              <a:t>fonctions</a:t>
            </a:r>
            <a:r>
              <a:rPr lang="en-US" dirty="0" smtClean="0"/>
              <a:t> des cellules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32004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4600" dirty="0" smtClean="0"/>
              <a:t>Comment </a:t>
            </a:r>
            <a:r>
              <a:rPr lang="en-US" sz="4600" dirty="0" err="1" smtClean="0"/>
              <a:t>peux-tu</a:t>
            </a:r>
            <a:r>
              <a:rPr lang="en-US" sz="4600" dirty="0" smtClean="0"/>
              <a:t> savoir la difference entre </a:t>
            </a:r>
            <a:r>
              <a:rPr lang="en-US" sz="4600" dirty="0" err="1" smtClean="0"/>
              <a:t>une</a:t>
            </a:r>
            <a:r>
              <a:rPr lang="en-US" sz="4600" dirty="0" smtClean="0"/>
              <a:t> cellule </a:t>
            </a:r>
            <a:r>
              <a:rPr lang="en-US" sz="4600" dirty="0" err="1" smtClean="0"/>
              <a:t>animale</a:t>
            </a:r>
            <a:r>
              <a:rPr lang="en-US" sz="4600" dirty="0" smtClean="0"/>
              <a:t> et </a:t>
            </a:r>
            <a:r>
              <a:rPr lang="en-US" sz="4600" dirty="0" err="1" smtClean="0"/>
              <a:t>une</a:t>
            </a:r>
            <a:r>
              <a:rPr lang="en-US" sz="4600" dirty="0" smtClean="0"/>
              <a:t> cellule </a:t>
            </a:r>
            <a:r>
              <a:rPr lang="en-US" sz="4600" dirty="0" err="1" smtClean="0"/>
              <a:t>vegetale</a:t>
            </a:r>
            <a:r>
              <a:rPr lang="en-US" sz="4600" dirty="0" smtClean="0"/>
              <a:t> en </a:t>
            </a:r>
            <a:r>
              <a:rPr lang="en-US" sz="4600" dirty="0" err="1" smtClean="0"/>
              <a:t>regardant</a:t>
            </a:r>
            <a:r>
              <a:rPr lang="en-US" sz="4600" dirty="0" smtClean="0"/>
              <a:t> </a:t>
            </a:r>
            <a:r>
              <a:rPr lang="en-US" sz="4600" dirty="0" err="1" smtClean="0"/>
              <a:t>dans</a:t>
            </a:r>
            <a:r>
              <a:rPr lang="en-US" sz="4600" dirty="0" smtClean="0"/>
              <a:t> </a:t>
            </a:r>
            <a:r>
              <a:rPr lang="en-US" sz="4600" dirty="0" err="1" smtClean="0"/>
              <a:t>une</a:t>
            </a:r>
            <a:r>
              <a:rPr lang="en-US" sz="4600" dirty="0" smtClean="0"/>
              <a:t> microscope?</a:t>
            </a:r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Page 30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50593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Projet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Fabriquer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cellule 3D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Les cellules animales et végétales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br>
              <a:rPr lang="en-US" dirty="0" smtClean="0"/>
            </a:br>
            <a:r>
              <a:rPr lang="en-US" dirty="0" smtClean="0"/>
              <a:t>Date: 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taille</a:t>
            </a:r>
            <a:r>
              <a:rPr lang="en-US" dirty="0" smtClean="0"/>
              <a:t> des cellules</a:t>
            </a:r>
            <a:endParaRPr lang="en-US" dirty="0"/>
          </a:p>
        </p:txBody>
      </p:sp>
      <p:pic>
        <p:nvPicPr>
          <p:cNvPr id="5" name="Content Placeholder 4" descr="tre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1111" t="14815" r="5556"/>
          <a:stretch>
            <a:fillRect/>
          </a:stretch>
        </p:blipFill>
        <p:spPr>
          <a:xfrm>
            <a:off x="457199" y="1600200"/>
            <a:ext cx="4323523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Pourquoi</a:t>
            </a:r>
            <a:r>
              <a:rPr lang="en-US" sz="3200" dirty="0" smtClean="0"/>
              <a:t> les cellules </a:t>
            </a:r>
            <a:r>
              <a:rPr lang="en-US" sz="3200" dirty="0" err="1" smtClean="0"/>
              <a:t>sont-elles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petites?</a:t>
            </a:r>
          </a:p>
          <a:p>
            <a:r>
              <a:rPr lang="en-US" sz="3200" dirty="0" err="1" smtClean="0"/>
              <a:t>Pourquoi</a:t>
            </a:r>
            <a:r>
              <a:rPr lang="en-US" sz="3200" dirty="0" smtClean="0"/>
              <a:t> </a:t>
            </a:r>
            <a:r>
              <a:rPr lang="en-US" sz="3200" dirty="0" err="1" smtClean="0"/>
              <a:t>cet</a:t>
            </a:r>
            <a:r>
              <a:rPr lang="en-US" sz="3200" dirty="0" smtClean="0"/>
              <a:t> </a:t>
            </a:r>
            <a:r>
              <a:rPr lang="en-US" sz="3200" dirty="0" err="1" smtClean="0"/>
              <a:t>arbre</a:t>
            </a:r>
            <a:r>
              <a:rPr lang="en-US" sz="3200" dirty="0" smtClean="0"/>
              <a:t>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formés</a:t>
            </a:r>
            <a:r>
              <a:rPr lang="en-US" sz="3200" dirty="0" smtClean="0"/>
              <a:t> des millions de cellules </a:t>
            </a:r>
            <a:r>
              <a:rPr lang="en-US" sz="3200" dirty="0" err="1" smtClean="0"/>
              <a:t>microscopiques</a:t>
            </a:r>
            <a:r>
              <a:rPr lang="en-US" sz="3200" dirty="0" smtClean="0"/>
              <a:t> au lieu </a:t>
            </a:r>
            <a:r>
              <a:rPr lang="en-US" sz="3200" dirty="0" err="1" smtClean="0"/>
              <a:t>d’une</a:t>
            </a:r>
            <a:r>
              <a:rPr lang="en-US" sz="3200" dirty="0" smtClean="0"/>
              <a:t> </a:t>
            </a:r>
            <a:r>
              <a:rPr lang="en-US" sz="3200" dirty="0" err="1" smtClean="0"/>
              <a:t>seule</a:t>
            </a:r>
            <a:r>
              <a:rPr lang="en-US" sz="3200" dirty="0" smtClean="0"/>
              <a:t> </a:t>
            </a:r>
            <a:r>
              <a:rPr lang="en-US" sz="3200" dirty="0" err="1" smtClean="0"/>
              <a:t>grosse</a:t>
            </a:r>
            <a:r>
              <a:rPr lang="en-US" sz="3200" dirty="0" smtClean="0"/>
              <a:t> cellule?</a:t>
            </a:r>
          </a:p>
          <a:p>
            <a:r>
              <a:rPr lang="en-US" sz="3200" dirty="0" err="1" smtClean="0"/>
              <a:t>Faite</a:t>
            </a:r>
            <a:r>
              <a:rPr lang="en-US" sz="3200" dirty="0" smtClean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remue</a:t>
            </a:r>
            <a:r>
              <a:rPr lang="en-US" sz="3200" dirty="0" smtClean="0"/>
              <a:t> </a:t>
            </a:r>
            <a:r>
              <a:rPr lang="en-US" sz="3200" dirty="0" err="1" smtClean="0"/>
              <a:t>menage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05800" cy="5334000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fr-CA" sz="4600" dirty="0" smtClean="0"/>
              <a:t>Lit la page 31 pour trouver la raison.</a:t>
            </a:r>
          </a:p>
          <a:p>
            <a:pPr lvl="0" algn="ctr">
              <a:buNone/>
            </a:pPr>
            <a:endParaRPr lang="fr-CA" sz="4600" dirty="0" smtClean="0"/>
          </a:p>
          <a:p>
            <a:pPr lvl="0">
              <a:buNone/>
            </a:pPr>
            <a:r>
              <a:rPr lang="fr-CA" sz="4600" dirty="0" smtClean="0"/>
              <a:t>La raison:</a:t>
            </a:r>
          </a:p>
          <a:p>
            <a:r>
              <a:rPr lang="fr-CA" sz="4600" dirty="0" smtClean="0"/>
              <a:t>Parce que ça augmente la </a:t>
            </a:r>
            <a:r>
              <a:rPr lang="fr-CA" sz="4600" dirty="0" smtClean="0"/>
              <a:t>surface de </a:t>
            </a:r>
            <a:r>
              <a:rPr lang="fr-CA" sz="4600" dirty="0" smtClean="0"/>
              <a:t>disponible pour les choses essentiels d’entrer et ça diminue la distance que les autres choses doivent traverser.</a:t>
            </a:r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Page 32-33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50593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Activité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Plus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gros</a:t>
            </a:r>
            <a:r>
              <a:rPr lang="en-US" dirty="0" smtClean="0"/>
              <a:t>,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05800" cy="4953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Pour </a:t>
            </a:r>
            <a:r>
              <a:rPr lang="en-US" sz="3600" dirty="0" err="1" smtClean="0"/>
              <a:t>grossir</a:t>
            </a:r>
            <a:r>
              <a:rPr lang="en-US" sz="3600" dirty="0" smtClean="0"/>
              <a:t>, les </a:t>
            </a:r>
            <a:r>
              <a:rPr lang="en-US" sz="3600" dirty="0" err="1" smtClean="0"/>
              <a:t>organismes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ajoutent</a:t>
            </a:r>
            <a:r>
              <a:rPr lang="en-US" sz="3600" dirty="0" smtClean="0">
                <a:solidFill>
                  <a:srgbClr val="FF0000"/>
                </a:solidFill>
              </a:rPr>
              <a:t> des cellules à </a:t>
            </a:r>
            <a:r>
              <a:rPr lang="en-US" sz="3600" dirty="0" err="1" smtClean="0">
                <a:solidFill>
                  <a:srgbClr val="FF0000"/>
                </a:solidFill>
              </a:rPr>
              <a:t>leurs</a:t>
            </a:r>
            <a:r>
              <a:rPr lang="en-US" sz="3600" dirty="0" smtClean="0">
                <a:solidFill>
                  <a:srgbClr val="FF0000"/>
                </a:solidFill>
              </a:rPr>
              <a:t> corps</a:t>
            </a:r>
            <a:r>
              <a:rPr lang="en-US" sz="3600" dirty="0" smtClean="0"/>
              <a:t> </a:t>
            </a:r>
            <a:r>
              <a:rPr lang="en-US" sz="3600" dirty="0" err="1" smtClean="0"/>
              <a:t>plutôt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de faire </a:t>
            </a:r>
            <a:r>
              <a:rPr lang="en-US" sz="3600" dirty="0" err="1" smtClean="0"/>
              <a:t>grossir</a:t>
            </a:r>
            <a:r>
              <a:rPr lang="en-US" sz="3600" dirty="0" smtClean="0"/>
              <a:t> </a:t>
            </a:r>
            <a:r>
              <a:rPr lang="en-US" sz="3600" dirty="0" err="1" smtClean="0"/>
              <a:t>leurs</a:t>
            </a:r>
            <a:r>
              <a:rPr lang="en-US" sz="3600" dirty="0" smtClean="0"/>
              <a:t> cellules.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err="1" smtClean="0"/>
              <a:t>Cela</a:t>
            </a:r>
            <a:r>
              <a:rPr lang="en-US" sz="3600" dirty="0" smtClean="0"/>
              <a:t> se </a:t>
            </a:r>
            <a:r>
              <a:rPr lang="en-US" sz="3600" dirty="0" err="1" smtClean="0"/>
              <a:t>produit</a:t>
            </a:r>
            <a:r>
              <a:rPr lang="en-US" sz="3600" dirty="0" smtClean="0"/>
              <a:t> par </a:t>
            </a:r>
            <a:r>
              <a:rPr lang="en-US" sz="3600" dirty="0" smtClean="0">
                <a:solidFill>
                  <a:srgbClr val="FF0000"/>
                </a:solidFill>
              </a:rPr>
              <a:t>division des cellules</a:t>
            </a:r>
            <a:r>
              <a:rPr lang="en-US" sz="3600" dirty="0" smtClean="0"/>
              <a:t>, un </a:t>
            </a:r>
            <a:r>
              <a:rPr lang="en-US" sz="3600" dirty="0" err="1" smtClean="0"/>
              <a:t>processus</a:t>
            </a:r>
            <a:r>
              <a:rPr lang="en-US" sz="3600" dirty="0" smtClean="0"/>
              <a:t> </a:t>
            </a:r>
            <a:r>
              <a:rPr lang="en-US" sz="3600" dirty="0" err="1" smtClean="0"/>
              <a:t>qu’on</a:t>
            </a:r>
            <a:r>
              <a:rPr lang="en-US" sz="3600" dirty="0" smtClean="0"/>
              <a:t> </a:t>
            </a:r>
            <a:r>
              <a:rPr lang="en-US" sz="3600" dirty="0" err="1" smtClean="0"/>
              <a:t>étudiera</a:t>
            </a:r>
            <a:r>
              <a:rPr lang="en-US" sz="3600" dirty="0" smtClean="0"/>
              <a:t> plus </a:t>
            </a:r>
            <a:r>
              <a:rPr lang="en-US" sz="3600" dirty="0" err="1" smtClean="0"/>
              <a:t>tard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34</a:t>
            </a:r>
          </a:p>
          <a:p>
            <a:r>
              <a:rPr lang="en-US" dirty="0" smtClean="0"/>
              <a:t>#1-10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Vérifie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as </a:t>
            </a:r>
            <a:r>
              <a:rPr lang="en-US" dirty="0" err="1" smtClean="0"/>
              <a:t>compris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Unité</a:t>
            </a:r>
            <a:r>
              <a:rPr lang="en-CA" dirty="0" smtClean="0"/>
              <a:t>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89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36-37</a:t>
            </a:r>
          </a:p>
          <a:p>
            <a:r>
              <a:rPr lang="en-US" dirty="0" smtClean="0"/>
              <a:t>#1,3,4-8,9-12,14,17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révision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Chapitre 1</a:t>
            </a:r>
          </a:p>
          <a:p>
            <a:r>
              <a:rPr lang="fr-CA" dirty="0" smtClean="0"/>
              <a:t>(Tout ce qu’on a fait jusqu’à date)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br>
              <a:rPr lang="en-US" dirty="0" smtClean="0"/>
            </a:br>
            <a:r>
              <a:rPr lang="en-US" dirty="0" smtClean="0"/>
              <a:t>Date: 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r-CA" sz="4000" dirty="0" smtClean="0"/>
              <a:t>Les biologistes on découvert que tous les organismes vivants sont faits de </a:t>
            </a:r>
            <a:r>
              <a:rPr lang="fr-CA" sz="4000" dirty="0" smtClean="0">
                <a:solidFill>
                  <a:srgbClr val="FF0000"/>
                </a:solidFill>
              </a:rPr>
              <a:t>cellules</a:t>
            </a:r>
            <a:r>
              <a:rPr lang="fr-CA" sz="4000" dirty="0" smtClean="0"/>
              <a:t>. </a:t>
            </a:r>
          </a:p>
          <a:p>
            <a:pPr lvl="0"/>
            <a:endParaRPr lang="en-US" sz="4000" dirty="0" smtClean="0"/>
          </a:p>
          <a:p>
            <a:r>
              <a:rPr lang="en-US" sz="4000" b="1" u="sng" dirty="0" smtClean="0"/>
              <a:t>La cellule </a:t>
            </a:r>
            <a:r>
              <a:rPr lang="en-US" sz="4000" dirty="0" smtClean="0"/>
              <a:t>– </a:t>
            </a:r>
            <a:r>
              <a:rPr lang="en-US" sz="4000" dirty="0" smtClean="0">
                <a:solidFill>
                  <a:srgbClr val="FF0000"/>
                </a:solidFill>
              </a:rPr>
              <a:t>la plus petite </a:t>
            </a:r>
            <a:r>
              <a:rPr lang="en-US" sz="4000" dirty="0" err="1" smtClean="0">
                <a:solidFill>
                  <a:srgbClr val="FF0000"/>
                </a:solidFill>
              </a:rPr>
              <a:t>unité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vivante</a:t>
            </a:r>
            <a:r>
              <a:rPr lang="en-US" sz="4000" dirty="0" smtClean="0">
                <a:solidFill>
                  <a:srgbClr val="FF0000"/>
                </a:solidFill>
              </a:rPr>
              <a:t> qui </a:t>
            </a:r>
            <a:r>
              <a:rPr lang="en-US" sz="4000" dirty="0" err="1" smtClean="0">
                <a:solidFill>
                  <a:srgbClr val="FF0000"/>
                </a:solidFill>
              </a:rPr>
              <a:t>existe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L’œil humain voit seulement les objets qui mesurent </a:t>
            </a:r>
            <a:r>
              <a:rPr lang="fr-CA" dirty="0" smtClean="0">
                <a:solidFill>
                  <a:srgbClr val="FF0000"/>
                </a:solidFill>
              </a:rPr>
              <a:t>plus que 0,1mm</a:t>
            </a:r>
            <a:r>
              <a:rPr lang="fr-CA" dirty="0" smtClean="0"/>
              <a:t>. </a:t>
            </a:r>
          </a:p>
          <a:p>
            <a:r>
              <a:rPr lang="fr-CA" dirty="0" smtClean="0"/>
              <a:t>La couleur en F est-elle réellement uniforme ou est-elle plutôt composée de points très petites?</a:t>
            </a:r>
          </a:p>
          <a:p>
            <a:r>
              <a:rPr lang="fr-CA" b="1" dirty="0" smtClean="0"/>
              <a:t>Le grossissement </a:t>
            </a:r>
            <a:r>
              <a:rPr lang="fr-CA" dirty="0" smtClean="0"/>
              <a:t>– </a:t>
            </a:r>
            <a:r>
              <a:rPr lang="fr-CA" dirty="0" smtClean="0">
                <a:solidFill>
                  <a:srgbClr val="FF0000"/>
                </a:solidFill>
              </a:rPr>
              <a:t>donne une image grossie de l’objet.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5" t="24972" r="11367" b="7989"/>
          <a:stretch/>
        </p:blipFill>
        <p:spPr bwMode="auto">
          <a:xfrm rot="5400000">
            <a:off x="4613563" y="2092037"/>
            <a:ext cx="4378037" cy="32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96200" cy="4953000"/>
          </a:xfrm>
        </p:spPr>
        <p:txBody>
          <a:bodyPr>
            <a:normAutofit lnSpcReduction="10000"/>
          </a:bodyPr>
          <a:lstStyle/>
          <a:p>
            <a:pPr lvl="0"/>
            <a:r>
              <a:rPr lang="fr-CA" sz="3600" dirty="0" smtClean="0">
                <a:solidFill>
                  <a:srgbClr val="FF0000"/>
                </a:solidFill>
              </a:rPr>
              <a:t>Antoine Van Leeuwenhoek                      </a:t>
            </a:r>
            <a:r>
              <a:rPr lang="fr-CA" sz="3600" dirty="0" smtClean="0"/>
              <a:t>était le premier a fabriqué                         un instrument appelé </a:t>
            </a:r>
            <a:r>
              <a:rPr lang="fr-CA" sz="3600" dirty="0" smtClean="0">
                <a:solidFill>
                  <a:srgbClr val="FF0000"/>
                </a:solidFill>
              </a:rPr>
              <a:t>un             microscope.</a:t>
            </a:r>
          </a:p>
          <a:p>
            <a:pPr lvl="0"/>
            <a:r>
              <a:rPr lang="fr-CA" sz="3600" dirty="0" smtClean="0"/>
              <a:t>Le microscope </a:t>
            </a:r>
            <a:r>
              <a:rPr lang="fr-CA" sz="3600" dirty="0" smtClean="0">
                <a:solidFill>
                  <a:srgbClr val="FF0000"/>
                </a:solidFill>
              </a:rPr>
              <a:t>grossit</a:t>
            </a:r>
            <a:r>
              <a:rPr lang="fr-CA" sz="3600" dirty="0" smtClean="0"/>
              <a:t> les                     objets en dirigeant la </a:t>
            </a:r>
            <a:r>
              <a:rPr lang="fr-CA" sz="3600" dirty="0" smtClean="0">
                <a:solidFill>
                  <a:srgbClr val="FF0000"/>
                </a:solidFill>
              </a:rPr>
              <a:t>lumière</a:t>
            </a:r>
            <a:r>
              <a:rPr lang="fr-CA" sz="3600" dirty="0" smtClean="0"/>
              <a:t> à travers une </a:t>
            </a:r>
            <a:r>
              <a:rPr lang="fr-CA" sz="3600" dirty="0" smtClean="0">
                <a:solidFill>
                  <a:srgbClr val="FF0000"/>
                </a:solidFill>
              </a:rPr>
              <a:t>lentille</a:t>
            </a:r>
            <a:r>
              <a:rPr lang="fr-CA" sz="3600" dirty="0" smtClean="0"/>
              <a:t>.  </a:t>
            </a:r>
          </a:p>
          <a:p>
            <a:pPr lvl="0"/>
            <a:r>
              <a:rPr lang="fr-CA" sz="3600" dirty="0" smtClean="0"/>
              <a:t>Celui de Leeuwenhoek était simple et pouvait grossir l’image à 300x</a:t>
            </a:r>
            <a:endParaRPr lang="en-US" sz="3600" dirty="0"/>
          </a:p>
        </p:txBody>
      </p:sp>
      <p:pic>
        <p:nvPicPr>
          <p:cNvPr id="3074" name="Picture 2" descr="Image result for antoni van leeuwenho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09601"/>
            <a:ext cx="2657475" cy="32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…histoire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r-CA" sz="3600" dirty="0" smtClean="0"/>
              <a:t>Il a pu étudié le sang et l’eau d’étangs et il était la première personne à observer </a:t>
            </a:r>
            <a:r>
              <a:rPr lang="fr-CA" sz="3600" dirty="0" smtClean="0">
                <a:solidFill>
                  <a:srgbClr val="FF0000"/>
                </a:solidFill>
              </a:rPr>
              <a:t>des organismes constitués d’une seule cellule</a:t>
            </a:r>
            <a:r>
              <a:rPr lang="fr-CA" sz="3600" dirty="0" smtClean="0"/>
              <a:t>.</a:t>
            </a:r>
          </a:p>
          <a:p>
            <a:pPr lvl="0"/>
            <a:r>
              <a:rPr lang="fr-CA" sz="3600" dirty="0" smtClean="0"/>
              <a:t>Il a appelé ces organismes </a:t>
            </a:r>
            <a:r>
              <a:rPr lang="fr-CA" sz="3600" u="sng" dirty="0" smtClean="0">
                <a:solidFill>
                  <a:srgbClr val="FF0000"/>
                </a:solidFill>
              </a:rPr>
              <a:t>unicellulaires</a:t>
            </a:r>
            <a:r>
              <a:rPr lang="fr-CA" sz="3600" dirty="0" smtClean="0"/>
              <a:t>. </a:t>
            </a:r>
            <a:endParaRPr lang="en-US" sz="3600" dirty="0"/>
          </a:p>
        </p:txBody>
      </p:sp>
      <p:pic>
        <p:nvPicPr>
          <p:cNvPr id="1026" name="Picture 2" descr="Image result for antoni van leeuwenhoek micr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400050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…histoire </a:t>
            </a:r>
            <a:r>
              <a:rPr lang="en-US" dirty="0" err="1" smtClean="0"/>
              <a:t>continué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r-CA" sz="3600" dirty="0" smtClean="0"/>
              <a:t>Peu à peu, les améliorations </a:t>
            </a:r>
            <a:r>
              <a:rPr lang="fr-CA" sz="3600" dirty="0" smtClean="0">
                <a:solidFill>
                  <a:srgbClr val="FF0000"/>
                </a:solidFill>
              </a:rPr>
              <a:t>technologiques </a:t>
            </a:r>
            <a:r>
              <a:rPr lang="fr-CA" sz="3600" dirty="0" smtClean="0"/>
              <a:t>et </a:t>
            </a:r>
            <a:r>
              <a:rPr lang="fr-CA" sz="3600" dirty="0" smtClean="0">
                <a:solidFill>
                  <a:srgbClr val="FF0000"/>
                </a:solidFill>
              </a:rPr>
              <a:t>matérielles</a:t>
            </a:r>
            <a:r>
              <a:rPr lang="fr-CA" sz="3600" dirty="0" smtClean="0"/>
              <a:t> ont permis de fabriquer les microscopes beaucoup plus </a:t>
            </a:r>
            <a:r>
              <a:rPr lang="fr-CA" sz="3600" dirty="0" smtClean="0">
                <a:solidFill>
                  <a:srgbClr val="FF0000"/>
                </a:solidFill>
              </a:rPr>
              <a:t>forts</a:t>
            </a:r>
            <a:r>
              <a:rPr lang="fr-CA" sz="3600" dirty="0" smtClean="0"/>
              <a:t>. </a:t>
            </a:r>
          </a:p>
          <a:p>
            <a:pPr lvl="0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10546</TotalTime>
  <Words>872</Words>
  <Application>Microsoft Office PowerPoint</Application>
  <PresentationFormat>On-screen Show (4:3)</PresentationFormat>
  <Paragraphs>116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Franklin Gothic Book</vt:lpstr>
      <vt:lpstr>Perpetua</vt:lpstr>
      <vt:lpstr>Wingdings 2</vt:lpstr>
      <vt:lpstr>Equity</vt:lpstr>
      <vt:lpstr>Comment sais-tu si un objet est vivant?</vt:lpstr>
      <vt:lpstr>FR 1-1 et FR 1-2</vt:lpstr>
      <vt:lpstr>Les cellules et les systèmes organiques</vt:lpstr>
      <vt:lpstr>Unité 1</vt:lpstr>
      <vt:lpstr>Introduction</vt:lpstr>
      <vt:lpstr>PowerPoint Presentation</vt:lpstr>
      <vt:lpstr>Histoire</vt:lpstr>
      <vt:lpstr>…histoire continué</vt:lpstr>
      <vt:lpstr>…histoire continué</vt:lpstr>
      <vt:lpstr>PowerPoint Presentation</vt:lpstr>
      <vt:lpstr>Les parties d’un microscope optique</vt:lpstr>
      <vt:lpstr>LABO 1 Sers-toi d’un microscope</vt:lpstr>
      <vt:lpstr>LABO 2 Prépare un montage humide</vt:lpstr>
      <vt:lpstr>…histoire continué</vt:lpstr>
      <vt:lpstr>…histoire continué</vt:lpstr>
      <vt:lpstr>…histoire continué</vt:lpstr>
      <vt:lpstr>Si tous organisme est formé de cellules, de quoi les cellules sont-elles composer? D’où viennent-elles?</vt:lpstr>
      <vt:lpstr>…histoire continué</vt:lpstr>
      <vt:lpstr>Experience de Francesco Redi</vt:lpstr>
      <vt:lpstr>…histoire continué</vt:lpstr>
      <vt:lpstr>Experience de Louis Pasteur</vt:lpstr>
      <vt:lpstr>…histoire continué</vt:lpstr>
      <vt:lpstr>La théorie cellulaire</vt:lpstr>
      <vt:lpstr>Vérifie ce que tu as compris</vt:lpstr>
      <vt:lpstr>ACTIVITÉ Match et ordre</vt:lpstr>
      <vt:lpstr>QUIZ Date: __________________</vt:lpstr>
      <vt:lpstr>Unicellulaire vs. multicellulaires</vt:lpstr>
      <vt:lpstr>LABO Observe les cellules végétales et animales</vt:lpstr>
      <vt:lpstr>Les cellules</vt:lpstr>
      <vt:lpstr>PowerPoint Presentation</vt:lpstr>
      <vt:lpstr>Les parties et fonctions des cellules</vt:lpstr>
      <vt:lpstr>PowerPoint Presentation</vt:lpstr>
      <vt:lpstr>Projet Fabriquer une cellule 3D</vt:lpstr>
      <vt:lpstr>QUIZ Date: __________________</vt:lpstr>
      <vt:lpstr>La taille des cellules</vt:lpstr>
      <vt:lpstr>PowerPoint Presentation</vt:lpstr>
      <vt:lpstr>Activité Plus c’est gros, mieux c’est?</vt:lpstr>
      <vt:lpstr>PowerPoint Presentation</vt:lpstr>
      <vt:lpstr>Vérifie ce que tu as compris</vt:lpstr>
      <vt:lpstr>La révision</vt:lpstr>
      <vt:lpstr>TEST Date: __________________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cellules et les systèmes organiques</dc:title>
  <dc:creator>Michelle</dc:creator>
  <cp:lastModifiedBy>User</cp:lastModifiedBy>
  <cp:revision>55</cp:revision>
  <dcterms:created xsi:type="dcterms:W3CDTF">2016-08-30T16:24:33Z</dcterms:created>
  <dcterms:modified xsi:type="dcterms:W3CDTF">2019-11-05T18:22:04Z</dcterms:modified>
</cp:coreProperties>
</file>