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9"/>
  </p:handoutMasterIdLst>
  <p:sldIdLst>
    <p:sldId id="256" r:id="rId2"/>
    <p:sldId id="271" r:id="rId3"/>
    <p:sldId id="257" r:id="rId4"/>
    <p:sldId id="258" r:id="rId5"/>
    <p:sldId id="259" r:id="rId6"/>
    <p:sldId id="260" r:id="rId7"/>
    <p:sldId id="261" r:id="rId8"/>
    <p:sldId id="270" r:id="rId9"/>
    <p:sldId id="262" r:id="rId10"/>
    <p:sldId id="263" r:id="rId11"/>
    <p:sldId id="264" r:id="rId12"/>
    <p:sldId id="265" r:id="rId13"/>
    <p:sldId id="266" r:id="rId14"/>
    <p:sldId id="267" r:id="rId15"/>
    <p:sldId id="268" r:id="rId16"/>
    <p:sldId id="269"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12989E2D-B6C5-459A-8D9C-311219FEA03C}" type="datetimeFigureOut">
              <a:rPr lang="en-US" smtClean="0"/>
              <a:t>11/29/2019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E14C3D2F-1615-4BF2-9943-9E4179D30D8E}" type="slidenum">
              <a:rPr lang="en-US" smtClean="0"/>
              <a:t>‹#›</a:t>
            </a:fld>
            <a:endParaRPr lang="en-US"/>
          </a:p>
        </p:txBody>
      </p:sp>
    </p:spTree>
    <p:extLst>
      <p:ext uri="{BB962C8B-B14F-4D97-AF65-F5344CB8AC3E}">
        <p14:creationId xmlns:p14="http://schemas.microsoft.com/office/powerpoint/2010/main" val="40831327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F33128-24A3-4492-88A2-2BC598497C29}" type="datetimeFigureOut">
              <a:rPr lang="en-CA" smtClean="0"/>
              <a:pPr/>
              <a:t>2019-11-29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9F9603-1535-4111-A85B-F892BE34AA4F}"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33128-24A3-4492-88A2-2BC598497C29}" type="datetimeFigureOut">
              <a:rPr lang="en-CA" smtClean="0"/>
              <a:pPr/>
              <a:t>2019-11-29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9F9603-1535-4111-A85B-F892BE34AA4F}"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33128-24A3-4492-88A2-2BC598497C29}" type="datetimeFigureOut">
              <a:rPr lang="en-CA" smtClean="0"/>
              <a:pPr/>
              <a:t>2019-11-29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9F9603-1535-4111-A85B-F892BE34AA4F}"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33128-24A3-4492-88A2-2BC598497C29}" type="datetimeFigureOut">
              <a:rPr lang="en-CA" smtClean="0"/>
              <a:pPr/>
              <a:t>2019-11-29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9F9603-1535-4111-A85B-F892BE34AA4F}"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33128-24A3-4492-88A2-2BC598497C29}" type="datetimeFigureOut">
              <a:rPr lang="en-CA" smtClean="0"/>
              <a:pPr/>
              <a:t>2019-11-29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E9F9603-1535-4111-A85B-F892BE34AA4F}"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F33128-24A3-4492-88A2-2BC598497C29}" type="datetimeFigureOut">
              <a:rPr lang="en-CA" smtClean="0"/>
              <a:pPr/>
              <a:t>2019-11-29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E9F9603-1535-4111-A85B-F892BE34AA4F}"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F33128-24A3-4492-88A2-2BC598497C29}" type="datetimeFigureOut">
              <a:rPr lang="en-CA" smtClean="0"/>
              <a:pPr/>
              <a:t>2019-11-29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E9F9603-1535-4111-A85B-F892BE34AA4F}"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F33128-24A3-4492-88A2-2BC598497C29}" type="datetimeFigureOut">
              <a:rPr lang="en-CA" smtClean="0"/>
              <a:pPr/>
              <a:t>2019-11-29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E9F9603-1535-4111-A85B-F892BE34AA4F}"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33128-24A3-4492-88A2-2BC598497C29}" type="datetimeFigureOut">
              <a:rPr lang="en-CA" smtClean="0"/>
              <a:pPr/>
              <a:t>2019-11-29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E9F9603-1535-4111-A85B-F892BE34AA4F}"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33128-24A3-4492-88A2-2BC598497C29}" type="datetimeFigureOut">
              <a:rPr lang="en-CA" smtClean="0"/>
              <a:pPr/>
              <a:t>2019-11-29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E9F9603-1535-4111-A85B-F892BE34AA4F}" type="slidenum">
              <a:rPr lang="en-CA" smtClean="0"/>
              <a:pPr/>
              <a:t>‹#›</a:t>
            </a:fld>
            <a:endParaRPr lang="en-CA"/>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7F33128-24A3-4492-88A2-2BC598497C29}" type="datetimeFigureOut">
              <a:rPr lang="en-CA" smtClean="0"/>
              <a:pPr/>
              <a:t>2019-11-29</a:t>
            </a:fld>
            <a:endParaRPr lang="en-CA"/>
          </a:p>
        </p:txBody>
      </p:sp>
      <p:sp>
        <p:nvSpPr>
          <p:cNvPr id="9" name="Slide Number Placeholder 8"/>
          <p:cNvSpPr>
            <a:spLocks noGrp="1"/>
          </p:cNvSpPr>
          <p:nvPr>
            <p:ph type="sldNum" sz="quarter" idx="11"/>
          </p:nvPr>
        </p:nvSpPr>
        <p:spPr/>
        <p:txBody>
          <a:bodyPr/>
          <a:lstStyle/>
          <a:p>
            <a:fld id="{DE9F9603-1535-4111-A85B-F892BE34AA4F}" type="slidenum">
              <a:rPr lang="en-CA" smtClean="0"/>
              <a:pPr/>
              <a:t>‹#›</a:t>
            </a:fld>
            <a:endParaRPr lang="en-CA"/>
          </a:p>
        </p:txBody>
      </p:sp>
      <p:sp>
        <p:nvSpPr>
          <p:cNvPr id="10" name="Footer Placeholder 9"/>
          <p:cNvSpPr>
            <a:spLocks noGrp="1"/>
          </p:cNvSpPr>
          <p:nvPr>
            <p:ph type="ftr" sz="quarter" idx="12"/>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E9F9603-1535-4111-A85B-F892BE34AA4F}" type="slidenum">
              <a:rPr lang="en-CA" smtClean="0"/>
              <a:pPr/>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C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7F33128-24A3-4492-88A2-2BC598497C29}" type="datetimeFigureOut">
              <a:rPr lang="en-CA" smtClean="0"/>
              <a:pPr/>
              <a:t>2019-11-29</a:t>
            </a:fld>
            <a:endParaRPr lang="en-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La reproduction </a:t>
            </a:r>
            <a:r>
              <a:rPr lang="en-CA" dirty="0" err="1" smtClean="0"/>
              <a:t>sexuée</a:t>
            </a:r>
            <a:r>
              <a:rPr lang="en-CA" dirty="0" smtClean="0"/>
              <a:t> chez les </a:t>
            </a:r>
            <a:r>
              <a:rPr lang="en-CA" dirty="0" err="1" smtClean="0"/>
              <a:t>plantes</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596358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 </a:t>
            </a:r>
            <a:r>
              <a:rPr lang="en-CA" dirty="0" err="1" smtClean="0"/>
              <a:t>pollonisation</a:t>
            </a:r>
            <a:endParaRPr lang="en-CA" dirty="0"/>
          </a:p>
        </p:txBody>
      </p:sp>
      <p:sp>
        <p:nvSpPr>
          <p:cNvPr id="3" name="Content Placeholder 2"/>
          <p:cNvSpPr>
            <a:spLocks noGrp="1"/>
          </p:cNvSpPr>
          <p:nvPr>
            <p:ph idx="1"/>
          </p:nvPr>
        </p:nvSpPr>
        <p:spPr/>
        <p:txBody>
          <a:bodyPr/>
          <a:lstStyle/>
          <a:p>
            <a:r>
              <a:rPr lang="en-CA" sz="2400" b="1" u="sng" dirty="0" smtClean="0"/>
              <a:t>La </a:t>
            </a:r>
            <a:r>
              <a:rPr lang="en-CA" sz="2400" b="1" u="sng" dirty="0" err="1" smtClean="0"/>
              <a:t>pollinisation</a:t>
            </a:r>
            <a:r>
              <a:rPr lang="en-CA" sz="2400" b="1" u="sng" dirty="0" smtClean="0"/>
              <a:t> </a:t>
            </a:r>
            <a:r>
              <a:rPr lang="en-CA" sz="2400" dirty="0" smtClean="0"/>
              <a:t>– </a:t>
            </a:r>
            <a:r>
              <a:rPr lang="en-CA" sz="2400" dirty="0" err="1" smtClean="0">
                <a:solidFill>
                  <a:srgbClr val="FF0000"/>
                </a:solidFill>
              </a:rPr>
              <a:t>quand</a:t>
            </a:r>
            <a:r>
              <a:rPr lang="en-CA" sz="2400" dirty="0" smtClean="0">
                <a:solidFill>
                  <a:srgbClr val="FF0000"/>
                </a:solidFill>
              </a:rPr>
              <a:t> les grains de pollen </a:t>
            </a:r>
            <a:r>
              <a:rPr lang="en-CA" sz="2400" dirty="0" err="1" smtClean="0">
                <a:solidFill>
                  <a:srgbClr val="FF0000"/>
                </a:solidFill>
              </a:rPr>
              <a:t>rentrent</a:t>
            </a:r>
            <a:r>
              <a:rPr lang="en-CA" sz="2400" dirty="0" smtClean="0">
                <a:solidFill>
                  <a:srgbClr val="FF0000"/>
                </a:solidFill>
              </a:rPr>
              <a:t> </a:t>
            </a:r>
            <a:r>
              <a:rPr lang="en-CA" sz="2400" dirty="0" err="1" smtClean="0">
                <a:solidFill>
                  <a:srgbClr val="FF0000"/>
                </a:solidFill>
              </a:rPr>
              <a:t>en</a:t>
            </a:r>
            <a:r>
              <a:rPr lang="en-CA" sz="2400" dirty="0" smtClean="0">
                <a:solidFill>
                  <a:srgbClr val="FF0000"/>
                </a:solidFill>
              </a:rPr>
              <a:t> contact avec le </a:t>
            </a:r>
            <a:r>
              <a:rPr lang="en-CA" sz="2400" dirty="0" err="1" smtClean="0">
                <a:solidFill>
                  <a:srgbClr val="FF0000"/>
                </a:solidFill>
              </a:rPr>
              <a:t>stigmate</a:t>
            </a:r>
            <a:endParaRPr lang="en-CA" sz="2400" dirty="0" smtClean="0">
              <a:solidFill>
                <a:srgbClr val="FF0000"/>
              </a:solidFill>
            </a:endParaRPr>
          </a:p>
          <a:p>
            <a:pPr lvl="1"/>
            <a:r>
              <a:rPr lang="en-CA" sz="2200" dirty="0" err="1" smtClean="0"/>
              <a:t>Equivalente</a:t>
            </a:r>
            <a:r>
              <a:rPr lang="en-CA" sz="2200" dirty="0" smtClean="0"/>
              <a:t> à </a:t>
            </a:r>
            <a:r>
              <a:rPr lang="en-CA" sz="2200" dirty="0" err="1" smtClean="0"/>
              <a:t>l’accouplement</a:t>
            </a:r>
            <a:r>
              <a:rPr lang="en-CA" sz="2200" dirty="0" smtClean="0"/>
              <a:t> </a:t>
            </a:r>
            <a:r>
              <a:rPr lang="en-CA" sz="2200" dirty="0" err="1" smtClean="0"/>
              <a:t>dans</a:t>
            </a:r>
            <a:r>
              <a:rPr lang="en-CA" sz="2200" dirty="0" smtClean="0"/>
              <a:t> les </a:t>
            </a:r>
            <a:r>
              <a:rPr lang="en-CA" sz="2200" dirty="0" err="1" smtClean="0"/>
              <a:t>animaux</a:t>
            </a:r>
            <a:r>
              <a:rPr lang="en-CA" sz="2200" dirty="0" smtClean="0"/>
              <a:t> (</a:t>
            </a:r>
            <a:r>
              <a:rPr lang="en-CA" sz="2200" dirty="0" err="1" smtClean="0"/>
              <a:t>alors</a:t>
            </a:r>
            <a:r>
              <a:rPr lang="en-CA" sz="2200" dirty="0" smtClean="0"/>
              <a:t> ne </a:t>
            </a:r>
            <a:r>
              <a:rPr lang="en-CA" sz="2200" dirty="0" err="1" smtClean="0"/>
              <a:t>garantit</a:t>
            </a:r>
            <a:r>
              <a:rPr lang="en-CA" sz="2200" dirty="0" smtClean="0"/>
              <a:t> pas la reproduction) </a:t>
            </a:r>
          </a:p>
          <a:p>
            <a:pPr lvl="1"/>
            <a:r>
              <a:rPr lang="en-CA" sz="2200" dirty="0" smtClean="0"/>
              <a:t>Il y </a:t>
            </a:r>
            <a:r>
              <a:rPr lang="en-CA" sz="2200" dirty="0" err="1" smtClean="0"/>
              <a:t>en</a:t>
            </a:r>
            <a:r>
              <a:rPr lang="en-CA" sz="2200" dirty="0" smtClean="0"/>
              <a:t> a </a:t>
            </a:r>
            <a:r>
              <a:rPr lang="en-CA" sz="2200" dirty="0" err="1" smtClean="0"/>
              <a:t>deux</a:t>
            </a:r>
            <a:r>
              <a:rPr lang="en-CA" sz="2200" dirty="0" smtClean="0"/>
              <a:t> types</a:t>
            </a:r>
          </a:p>
          <a:p>
            <a:pPr lvl="2"/>
            <a:r>
              <a:rPr lang="en-CA" sz="2000" b="1" u="sng" dirty="0" err="1" smtClean="0"/>
              <a:t>L’autopollinisation</a:t>
            </a:r>
            <a:r>
              <a:rPr lang="en-CA" sz="2000" dirty="0" smtClean="0"/>
              <a:t> – </a:t>
            </a:r>
            <a:r>
              <a:rPr lang="en-CA" sz="2000" dirty="0" smtClean="0">
                <a:solidFill>
                  <a:srgbClr val="FF0000"/>
                </a:solidFill>
              </a:rPr>
              <a:t>les </a:t>
            </a:r>
            <a:r>
              <a:rPr lang="en-CA" sz="2000" dirty="0" err="1" smtClean="0">
                <a:solidFill>
                  <a:srgbClr val="FF0000"/>
                </a:solidFill>
              </a:rPr>
              <a:t>gamètes</a:t>
            </a:r>
            <a:r>
              <a:rPr lang="en-CA" sz="2000" dirty="0" smtClean="0">
                <a:solidFill>
                  <a:srgbClr val="FF0000"/>
                </a:solidFill>
              </a:rPr>
              <a:t> </a:t>
            </a:r>
            <a:r>
              <a:rPr lang="en-CA" sz="2000" dirty="0" err="1" smtClean="0">
                <a:solidFill>
                  <a:srgbClr val="FF0000"/>
                </a:solidFill>
              </a:rPr>
              <a:t>mâles</a:t>
            </a:r>
            <a:r>
              <a:rPr lang="en-CA" sz="2000" dirty="0" smtClean="0">
                <a:solidFill>
                  <a:srgbClr val="FF0000"/>
                </a:solidFill>
              </a:rPr>
              <a:t> et </a:t>
            </a:r>
            <a:r>
              <a:rPr lang="en-CA" sz="2000" dirty="0" err="1" smtClean="0">
                <a:solidFill>
                  <a:srgbClr val="FF0000"/>
                </a:solidFill>
              </a:rPr>
              <a:t>femelles</a:t>
            </a:r>
            <a:r>
              <a:rPr lang="en-CA" sz="2000" dirty="0" smtClean="0">
                <a:solidFill>
                  <a:srgbClr val="FF0000"/>
                </a:solidFill>
              </a:rPr>
              <a:t> </a:t>
            </a:r>
            <a:r>
              <a:rPr lang="en-CA" sz="2000" dirty="0" err="1" smtClean="0">
                <a:solidFill>
                  <a:srgbClr val="FF0000"/>
                </a:solidFill>
              </a:rPr>
              <a:t>proviennent</a:t>
            </a:r>
            <a:r>
              <a:rPr lang="en-CA" sz="2000" dirty="0" smtClean="0">
                <a:solidFill>
                  <a:srgbClr val="FF0000"/>
                </a:solidFill>
              </a:rPr>
              <a:t> de la </a:t>
            </a:r>
            <a:r>
              <a:rPr lang="en-CA" sz="2000" dirty="0" err="1" smtClean="0">
                <a:solidFill>
                  <a:srgbClr val="FF0000"/>
                </a:solidFill>
              </a:rPr>
              <a:t>même</a:t>
            </a:r>
            <a:r>
              <a:rPr lang="en-CA" sz="2000" dirty="0" smtClean="0">
                <a:solidFill>
                  <a:srgbClr val="FF0000"/>
                </a:solidFill>
              </a:rPr>
              <a:t> </a:t>
            </a:r>
            <a:r>
              <a:rPr lang="en-CA" sz="2000" dirty="0" err="1" smtClean="0">
                <a:solidFill>
                  <a:srgbClr val="FF0000"/>
                </a:solidFill>
              </a:rPr>
              <a:t>plante</a:t>
            </a:r>
            <a:r>
              <a:rPr lang="en-CA" sz="2000" dirty="0" smtClean="0">
                <a:solidFill>
                  <a:srgbClr val="FF0000"/>
                </a:solidFill>
              </a:rPr>
              <a:t>. (1 ADN </a:t>
            </a:r>
            <a:r>
              <a:rPr lang="en-CA" sz="2000" dirty="0" smtClean="0">
                <a:solidFill>
                  <a:srgbClr val="FF0000"/>
                </a:solidFill>
                <a:sym typeface="Wingdings" panose="05000000000000000000" pitchFamily="2" charset="2"/>
              </a:rPr>
              <a:t> </a:t>
            </a:r>
            <a:r>
              <a:rPr lang="en-CA" sz="2000" dirty="0" err="1" smtClean="0">
                <a:solidFill>
                  <a:srgbClr val="FF0000"/>
                </a:solidFill>
                <a:sym typeface="Wingdings" panose="05000000000000000000" pitchFamily="2" charset="2"/>
              </a:rPr>
              <a:t>identique</a:t>
            </a:r>
            <a:r>
              <a:rPr lang="en-CA" sz="2000" dirty="0" smtClean="0">
                <a:solidFill>
                  <a:srgbClr val="FF0000"/>
                </a:solidFill>
                <a:sym typeface="Wingdings" panose="05000000000000000000" pitchFamily="2" charset="2"/>
              </a:rPr>
              <a:t>)</a:t>
            </a:r>
            <a:endParaRPr lang="en-CA" sz="2000" dirty="0" smtClean="0">
              <a:solidFill>
                <a:srgbClr val="FF0000"/>
              </a:solidFill>
            </a:endParaRPr>
          </a:p>
          <a:p>
            <a:pPr lvl="2"/>
            <a:r>
              <a:rPr lang="en-CA" sz="2000" b="1" u="sng" dirty="0" smtClean="0"/>
              <a:t>La </a:t>
            </a:r>
            <a:r>
              <a:rPr lang="en-CA" sz="2000" b="1" u="sng" dirty="0" err="1" smtClean="0"/>
              <a:t>pollinisation</a:t>
            </a:r>
            <a:r>
              <a:rPr lang="en-CA" sz="2000" b="1" u="sng" dirty="0" smtClean="0"/>
              <a:t> </a:t>
            </a:r>
            <a:r>
              <a:rPr lang="en-CA" sz="2000" b="1" u="sng" dirty="0" err="1" smtClean="0"/>
              <a:t>croisée</a:t>
            </a:r>
            <a:r>
              <a:rPr lang="en-CA" sz="2000" b="1" u="sng" dirty="0" smtClean="0"/>
              <a:t> </a:t>
            </a:r>
            <a:r>
              <a:rPr lang="en-CA" sz="2000" dirty="0" smtClean="0"/>
              <a:t>– </a:t>
            </a:r>
            <a:r>
              <a:rPr lang="en-CA" sz="2000" dirty="0" smtClean="0">
                <a:solidFill>
                  <a:srgbClr val="FF0000"/>
                </a:solidFill>
              </a:rPr>
              <a:t>les </a:t>
            </a:r>
            <a:r>
              <a:rPr lang="en-CA" sz="2000" dirty="0" err="1" smtClean="0">
                <a:solidFill>
                  <a:srgbClr val="FF0000"/>
                </a:solidFill>
              </a:rPr>
              <a:t>gamètes</a:t>
            </a:r>
            <a:r>
              <a:rPr lang="en-CA" sz="2000" dirty="0" smtClean="0">
                <a:solidFill>
                  <a:srgbClr val="FF0000"/>
                </a:solidFill>
              </a:rPr>
              <a:t> </a:t>
            </a:r>
            <a:r>
              <a:rPr lang="en-CA" sz="2000" dirty="0" err="1" smtClean="0">
                <a:solidFill>
                  <a:srgbClr val="FF0000"/>
                </a:solidFill>
              </a:rPr>
              <a:t>mâles</a:t>
            </a:r>
            <a:r>
              <a:rPr lang="en-CA" sz="2000" dirty="0" smtClean="0">
                <a:solidFill>
                  <a:srgbClr val="FF0000"/>
                </a:solidFill>
              </a:rPr>
              <a:t> et </a:t>
            </a:r>
            <a:r>
              <a:rPr lang="en-CA" sz="2000" dirty="0" err="1" smtClean="0">
                <a:solidFill>
                  <a:srgbClr val="FF0000"/>
                </a:solidFill>
              </a:rPr>
              <a:t>femelles</a:t>
            </a:r>
            <a:r>
              <a:rPr lang="en-CA" sz="2000" dirty="0" smtClean="0">
                <a:solidFill>
                  <a:srgbClr val="FF0000"/>
                </a:solidFill>
              </a:rPr>
              <a:t> </a:t>
            </a:r>
            <a:r>
              <a:rPr lang="en-CA" sz="2000" dirty="0" err="1" smtClean="0">
                <a:solidFill>
                  <a:srgbClr val="FF0000"/>
                </a:solidFill>
              </a:rPr>
              <a:t>proviennent</a:t>
            </a:r>
            <a:r>
              <a:rPr lang="en-CA" sz="2000" dirty="0" smtClean="0">
                <a:solidFill>
                  <a:srgbClr val="FF0000"/>
                </a:solidFill>
              </a:rPr>
              <a:t> des </a:t>
            </a:r>
            <a:r>
              <a:rPr lang="en-CA" sz="2000" dirty="0" err="1" smtClean="0">
                <a:solidFill>
                  <a:srgbClr val="FF0000"/>
                </a:solidFill>
              </a:rPr>
              <a:t>plantes</a:t>
            </a:r>
            <a:r>
              <a:rPr lang="en-CA" sz="2000" dirty="0" smtClean="0">
                <a:solidFill>
                  <a:srgbClr val="FF0000"/>
                </a:solidFill>
              </a:rPr>
              <a:t> </a:t>
            </a:r>
            <a:r>
              <a:rPr lang="en-CA" sz="2000" dirty="0" err="1" smtClean="0">
                <a:solidFill>
                  <a:srgbClr val="FF0000"/>
                </a:solidFill>
              </a:rPr>
              <a:t>différentes</a:t>
            </a:r>
            <a:r>
              <a:rPr lang="en-CA" sz="2000" dirty="0" smtClean="0">
                <a:solidFill>
                  <a:srgbClr val="FF0000"/>
                </a:solidFill>
              </a:rPr>
              <a:t> (2 ADN </a:t>
            </a:r>
            <a:r>
              <a:rPr lang="en-CA" sz="2000" dirty="0" smtClean="0">
                <a:solidFill>
                  <a:srgbClr val="FF0000"/>
                </a:solidFill>
                <a:sym typeface="Wingdings" panose="05000000000000000000" pitchFamily="2" charset="2"/>
              </a:rPr>
              <a:t> unique) </a:t>
            </a:r>
            <a:endParaRPr lang="en-CA" sz="2000" dirty="0">
              <a:solidFill>
                <a:srgbClr val="FF0000"/>
              </a:solidFill>
            </a:endParaRPr>
          </a:p>
        </p:txBody>
      </p:sp>
    </p:spTree>
    <p:extLst>
      <p:ext uri="{BB962C8B-B14F-4D97-AF65-F5344CB8AC3E}">
        <p14:creationId xmlns:p14="http://schemas.microsoft.com/office/powerpoint/2010/main" val="27971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 </a:t>
            </a:r>
            <a:r>
              <a:rPr lang="en-CA" dirty="0" err="1" smtClean="0"/>
              <a:t>fécondation</a:t>
            </a:r>
            <a:endParaRPr lang="en-CA" dirty="0"/>
          </a:p>
        </p:txBody>
      </p:sp>
      <p:sp>
        <p:nvSpPr>
          <p:cNvPr id="3" name="Content Placeholder 2"/>
          <p:cNvSpPr>
            <a:spLocks noGrp="1"/>
          </p:cNvSpPr>
          <p:nvPr>
            <p:ph idx="1"/>
          </p:nvPr>
        </p:nvSpPr>
        <p:spPr>
          <a:xfrm>
            <a:off x="457200" y="1600200"/>
            <a:ext cx="7620000" cy="1324744"/>
          </a:xfrm>
        </p:spPr>
        <p:txBody>
          <a:bodyPr/>
          <a:lstStyle/>
          <a:p>
            <a:r>
              <a:rPr lang="en-CA" dirty="0" err="1" smtClean="0"/>
              <a:t>Une</a:t>
            </a:r>
            <a:r>
              <a:rPr lang="en-CA" dirty="0" smtClean="0"/>
              <a:t> </a:t>
            </a:r>
            <a:r>
              <a:rPr lang="en-CA" dirty="0" err="1" smtClean="0"/>
              <a:t>fois</a:t>
            </a:r>
            <a:r>
              <a:rPr lang="en-CA" dirty="0" smtClean="0"/>
              <a:t> que les </a:t>
            </a:r>
            <a:r>
              <a:rPr lang="en-CA" dirty="0" err="1" smtClean="0"/>
              <a:t>graines</a:t>
            </a:r>
            <a:r>
              <a:rPr lang="en-CA" dirty="0" smtClean="0"/>
              <a:t> de pollen </a:t>
            </a:r>
            <a:r>
              <a:rPr lang="en-CA" dirty="0" err="1" smtClean="0"/>
              <a:t>sont</a:t>
            </a:r>
            <a:r>
              <a:rPr lang="en-CA" dirty="0" smtClean="0"/>
              <a:t> </a:t>
            </a:r>
            <a:r>
              <a:rPr lang="en-CA" dirty="0" err="1" smtClean="0"/>
              <a:t>en</a:t>
            </a:r>
            <a:r>
              <a:rPr lang="en-CA" dirty="0" smtClean="0"/>
              <a:t> contact avec le </a:t>
            </a:r>
            <a:r>
              <a:rPr lang="en-CA" dirty="0" err="1" smtClean="0"/>
              <a:t>stigmate</a:t>
            </a:r>
            <a:r>
              <a:rPr lang="en-CA" dirty="0" smtClean="0"/>
              <a:t>, le </a:t>
            </a:r>
            <a:r>
              <a:rPr lang="en-CA" dirty="0" err="1" smtClean="0"/>
              <a:t>graine</a:t>
            </a:r>
            <a:r>
              <a:rPr lang="en-CA" dirty="0" smtClean="0"/>
              <a:t> de pollen </a:t>
            </a:r>
            <a:r>
              <a:rPr lang="en-CA" dirty="0" err="1" smtClean="0"/>
              <a:t>doit</a:t>
            </a:r>
            <a:r>
              <a:rPr lang="en-CA" dirty="0" smtClean="0"/>
              <a:t> </a:t>
            </a:r>
            <a:r>
              <a:rPr lang="en-CA" dirty="0" err="1" smtClean="0"/>
              <a:t>produire</a:t>
            </a:r>
            <a:r>
              <a:rPr lang="en-CA" dirty="0" smtClean="0"/>
              <a:t> un </a:t>
            </a:r>
            <a:r>
              <a:rPr lang="en-CA" dirty="0" err="1" smtClean="0"/>
              <a:t>prolongement</a:t>
            </a:r>
            <a:r>
              <a:rPr lang="en-CA" dirty="0" smtClean="0"/>
              <a:t>, </a:t>
            </a:r>
            <a:r>
              <a:rPr lang="en-CA" dirty="0" err="1" smtClean="0"/>
              <a:t>appelé</a:t>
            </a:r>
            <a:r>
              <a:rPr lang="en-CA" dirty="0" smtClean="0"/>
              <a:t> </a:t>
            </a:r>
            <a:r>
              <a:rPr lang="en-CA" dirty="0" smtClean="0">
                <a:solidFill>
                  <a:srgbClr val="FF0000"/>
                </a:solidFill>
              </a:rPr>
              <a:t>tube </a:t>
            </a:r>
            <a:r>
              <a:rPr lang="en-CA" dirty="0" err="1" smtClean="0">
                <a:solidFill>
                  <a:srgbClr val="FF0000"/>
                </a:solidFill>
              </a:rPr>
              <a:t>pollinique</a:t>
            </a:r>
            <a:r>
              <a:rPr lang="en-CA" dirty="0" smtClean="0"/>
              <a:t>, pour </a:t>
            </a:r>
            <a:r>
              <a:rPr lang="en-CA" dirty="0" err="1" smtClean="0"/>
              <a:t>atteindre</a:t>
            </a:r>
            <a:r>
              <a:rPr lang="en-CA" dirty="0" smtClean="0"/>
              <a:t> </a:t>
            </a:r>
            <a:r>
              <a:rPr lang="en-CA" dirty="0" err="1" smtClean="0"/>
              <a:t>l’ovule</a:t>
            </a:r>
            <a:r>
              <a:rPr lang="en-CA" dirty="0" smtClean="0"/>
              <a:t>. </a:t>
            </a:r>
            <a:endParaRPr lang="en-C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780928"/>
            <a:ext cx="6408712" cy="3853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205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Une</a:t>
            </a:r>
            <a:r>
              <a:rPr lang="en-CA" dirty="0" smtClean="0"/>
              <a:t> </a:t>
            </a:r>
            <a:r>
              <a:rPr lang="en-CA" dirty="0" err="1" smtClean="0"/>
              <a:t>graine</a:t>
            </a:r>
            <a:endParaRPr lang="en-CA" dirty="0"/>
          </a:p>
        </p:txBody>
      </p:sp>
      <p:sp>
        <p:nvSpPr>
          <p:cNvPr id="3" name="Content Placeholder 2"/>
          <p:cNvSpPr>
            <a:spLocks noGrp="1"/>
          </p:cNvSpPr>
          <p:nvPr>
            <p:ph idx="1"/>
          </p:nvPr>
        </p:nvSpPr>
        <p:spPr>
          <a:xfrm>
            <a:off x="457200" y="1600200"/>
            <a:ext cx="7620000" cy="1684784"/>
          </a:xfrm>
        </p:spPr>
        <p:txBody>
          <a:bodyPr/>
          <a:lstStyle/>
          <a:p>
            <a:r>
              <a:rPr lang="en-CA" dirty="0" smtClean="0"/>
              <a:t>La </a:t>
            </a:r>
            <a:r>
              <a:rPr lang="en-CA" dirty="0" err="1" smtClean="0"/>
              <a:t>graine</a:t>
            </a:r>
            <a:r>
              <a:rPr lang="en-CA" dirty="0" smtClean="0"/>
              <a:t> </a:t>
            </a:r>
            <a:r>
              <a:rPr lang="en-CA" dirty="0" err="1" smtClean="0"/>
              <a:t>c’est</a:t>
            </a:r>
            <a:r>
              <a:rPr lang="en-CA" dirty="0" smtClean="0"/>
              <a:t> </a:t>
            </a:r>
            <a:r>
              <a:rPr lang="en-CA" dirty="0" err="1" smtClean="0"/>
              <a:t>l’équivalente</a:t>
            </a:r>
            <a:r>
              <a:rPr lang="en-CA" dirty="0" smtClean="0"/>
              <a:t> au zygote. (Le </a:t>
            </a:r>
            <a:r>
              <a:rPr lang="en-CA" dirty="0" err="1" smtClean="0"/>
              <a:t>produit</a:t>
            </a:r>
            <a:r>
              <a:rPr lang="en-CA" dirty="0" smtClean="0"/>
              <a:t> de </a:t>
            </a:r>
            <a:r>
              <a:rPr lang="en-CA" dirty="0" err="1" smtClean="0"/>
              <a:t>l’union</a:t>
            </a:r>
            <a:r>
              <a:rPr lang="en-CA" dirty="0" smtClean="0"/>
              <a:t> entre les </a:t>
            </a:r>
            <a:r>
              <a:rPr lang="en-CA" dirty="0" err="1" smtClean="0"/>
              <a:t>gamètes</a:t>
            </a:r>
            <a:r>
              <a:rPr lang="en-CA" dirty="0" smtClean="0"/>
              <a:t> </a:t>
            </a:r>
            <a:r>
              <a:rPr lang="en-CA" dirty="0" err="1" smtClean="0"/>
              <a:t>mâles</a:t>
            </a:r>
            <a:r>
              <a:rPr lang="en-CA" dirty="0" smtClean="0"/>
              <a:t> et </a:t>
            </a:r>
            <a:r>
              <a:rPr lang="en-CA" dirty="0" err="1" smtClean="0"/>
              <a:t>femelles</a:t>
            </a:r>
            <a:r>
              <a:rPr lang="en-CA" dirty="0" smtClean="0"/>
              <a:t>)</a:t>
            </a:r>
          </a:p>
          <a:p>
            <a:endParaRPr lang="en-CA" dirty="0" smtClean="0"/>
          </a:p>
          <a:p>
            <a:r>
              <a:rPr lang="en-CA" dirty="0" smtClean="0"/>
              <a:t>Se </a:t>
            </a:r>
            <a:r>
              <a:rPr lang="en-CA" dirty="0" err="1" smtClean="0"/>
              <a:t>developpe</a:t>
            </a:r>
            <a:r>
              <a:rPr lang="en-CA" dirty="0" smtClean="0"/>
              <a:t>, </a:t>
            </a:r>
            <a:r>
              <a:rPr lang="en-CA" dirty="0" err="1" smtClean="0"/>
              <a:t>desfois</a:t>
            </a:r>
            <a:r>
              <a:rPr lang="en-CA" dirty="0" smtClean="0"/>
              <a:t> à </a:t>
            </a:r>
            <a:r>
              <a:rPr lang="en-CA" dirty="0" err="1" smtClean="0"/>
              <a:t>l’intérieur</a:t>
            </a:r>
            <a:r>
              <a:rPr lang="en-CA" dirty="0" smtClean="0"/>
              <a:t> des fruits. </a:t>
            </a:r>
            <a:endParaRPr lang="en-C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3110" y="3443042"/>
            <a:ext cx="3495034" cy="315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909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 </a:t>
            </a:r>
            <a:r>
              <a:rPr lang="en-CA" dirty="0" err="1" smtClean="0"/>
              <a:t>dissémination</a:t>
            </a:r>
            <a:r>
              <a:rPr lang="en-CA" dirty="0" smtClean="0"/>
              <a:t> des </a:t>
            </a:r>
            <a:r>
              <a:rPr lang="en-CA" dirty="0" err="1" smtClean="0"/>
              <a:t>graines</a:t>
            </a:r>
            <a:endParaRPr lang="en-CA" dirty="0"/>
          </a:p>
        </p:txBody>
      </p:sp>
      <p:sp>
        <p:nvSpPr>
          <p:cNvPr id="3" name="Content Placeholder 2"/>
          <p:cNvSpPr>
            <a:spLocks noGrp="1"/>
          </p:cNvSpPr>
          <p:nvPr>
            <p:ph idx="1"/>
          </p:nvPr>
        </p:nvSpPr>
        <p:spPr>
          <a:xfrm>
            <a:off x="457200" y="1600200"/>
            <a:ext cx="7620000" cy="1684784"/>
          </a:xfrm>
        </p:spPr>
        <p:txBody>
          <a:bodyPr>
            <a:noAutofit/>
          </a:bodyPr>
          <a:lstStyle/>
          <a:p>
            <a:r>
              <a:rPr lang="en-CA" b="1" u="sng" dirty="0" smtClean="0"/>
              <a:t>La </a:t>
            </a:r>
            <a:r>
              <a:rPr lang="en-CA" b="1" u="sng" dirty="0" err="1" smtClean="0"/>
              <a:t>dissémination</a:t>
            </a:r>
            <a:r>
              <a:rPr lang="en-CA" b="1" u="sng" dirty="0" smtClean="0"/>
              <a:t> des </a:t>
            </a:r>
            <a:r>
              <a:rPr lang="en-CA" b="1" u="sng" dirty="0" err="1" smtClean="0"/>
              <a:t>graines</a:t>
            </a:r>
            <a:r>
              <a:rPr lang="en-CA" b="1" u="sng" dirty="0" smtClean="0"/>
              <a:t> </a:t>
            </a:r>
            <a:r>
              <a:rPr lang="en-CA" dirty="0" smtClean="0"/>
              <a:t>– la transportation des </a:t>
            </a:r>
            <a:r>
              <a:rPr lang="en-CA" dirty="0" err="1" smtClean="0"/>
              <a:t>graines</a:t>
            </a:r>
            <a:r>
              <a:rPr lang="en-CA" dirty="0" smtClean="0"/>
              <a:t> loin de la </a:t>
            </a:r>
            <a:r>
              <a:rPr lang="en-CA" dirty="0" err="1" smtClean="0"/>
              <a:t>plante-mère</a:t>
            </a:r>
            <a:r>
              <a:rPr lang="en-CA" dirty="0" smtClean="0"/>
              <a:t>. </a:t>
            </a:r>
          </a:p>
          <a:p>
            <a:endParaRPr lang="en-CA" dirty="0" smtClean="0"/>
          </a:p>
          <a:p>
            <a:r>
              <a:rPr lang="en-CA" dirty="0" smtClean="0"/>
              <a:t>Les modes:</a:t>
            </a:r>
            <a:endParaRPr lang="en-CA" dirty="0"/>
          </a:p>
        </p:txBody>
      </p:sp>
      <p:grpSp>
        <p:nvGrpSpPr>
          <p:cNvPr id="6" name="Group 5"/>
          <p:cNvGrpSpPr/>
          <p:nvPr/>
        </p:nvGrpSpPr>
        <p:grpSpPr>
          <a:xfrm>
            <a:off x="548549" y="2492896"/>
            <a:ext cx="6890243" cy="4216049"/>
            <a:chOff x="548549" y="2492896"/>
            <a:chExt cx="6890243" cy="4216049"/>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569" t="5926" r="55245" b="5016"/>
            <a:stretch/>
          </p:blipFill>
          <p:spPr>
            <a:xfrm rot="5400000">
              <a:off x="4217146" y="1322054"/>
              <a:ext cx="2050804" cy="439248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6641" t="9023" r="16443" b="8282"/>
            <a:stretch/>
          </p:blipFill>
          <p:spPr>
            <a:xfrm rot="5400000">
              <a:off x="1885884" y="3320807"/>
              <a:ext cx="2050803" cy="4725474"/>
            </a:xfrm>
            <a:prstGeom prst="rect">
              <a:avLst/>
            </a:prstGeom>
          </p:spPr>
        </p:pic>
      </p:grpSp>
    </p:spTree>
    <p:extLst>
      <p:ext uri="{BB962C8B-B14F-4D97-AF65-F5344CB8AC3E}">
        <p14:creationId xmlns:p14="http://schemas.microsoft.com/office/powerpoint/2010/main" val="341892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1224" cy="1143000"/>
          </a:xfrm>
        </p:spPr>
        <p:txBody>
          <a:bodyPr/>
          <a:lstStyle/>
          <a:p>
            <a:r>
              <a:rPr lang="en-CA" dirty="0" err="1" smtClean="0"/>
              <a:t>Pourquoi</a:t>
            </a:r>
            <a:r>
              <a:rPr lang="en-CA" dirty="0"/>
              <a:t> </a:t>
            </a:r>
            <a:r>
              <a:rPr lang="en-CA" dirty="0" smtClean="0"/>
              <a:t>loin de la </a:t>
            </a:r>
            <a:r>
              <a:rPr lang="en-CA" dirty="0" err="1" smtClean="0"/>
              <a:t>plante-mère</a:t>
            </a:r>
            <a:r>
              <a:rPr lang="en-CA" dirty="0" smtClean="0"/>
              <a:t>?</a:t>
            </a:r>
            <a:endParaRPr lang="en-CA" dirty="0"/>
          </a:p>
        </p:txBody>
      </p:sp>
      <p:sp>
        <p:nvSpPr>
          <p:cNvPr id="3" name="Content Placeholder 2"/>
          <p:cNvSpPr>
            <a:spLocks noGrp="1"/>
          </p:cNvSpPr>
          <p:nvPr>
            <p:ph idx="1"/>
          </p:nvPr>
        </p:nvSpPr>
        <p:spPr/>
        <p:txBody>
          <a:bodyPr>
            <a:normAutofit/>
          </a:bodyPr>
          <a:lstStyle/>
          <a:p>
            <a:r>
              <a:rPr lang="en-CA" sz="2400" dirty="0" smtClean="0"/>
              <a:t>La </a:t>
            </a:r>
            <a:r>
              <a:rPr lang="en-CA" sz="2400" dirty="0" err="1" smtClean="0"/>
              <a:t>dissémination</a:t>
            </a:r>
            <a:r>
              <a:rPr lang="en-CA" sz="2400" dirty="0" smtClean="0"/>
              <a:t> </a:t>
            </a:r>
            <a:r>
              <a:rPr lang="en-CA" sz="2400" dirty="0" err="1" smtClean="0"/>
              <a:t>augmente</a:t>
            </a:r>
            <a:r>
              <a:rPr lang="en-CA" sz="2400" dirty="0" smtClean="0"/>
              <a:t> la </a:t>
            </a:r>
            <a:r>
              <a:rPr lang="en-CA" sz="2400" dirty="0" err="1" smtClean="0"/>
              <a:t>probabilité</a:t>
            </a:r>
            <a:r>
              <a:rPr lang="en-CA" sz="2400" dirty="0" smtClean="0"/>
              <a:t> que la </a:t>
            </a:r>
            <a:r>
              <a:rPr lang="en-CA" sz="2400" dirty="0" err="1" smtClean="0"/>
              <a:t>jeune</a:t>
            </a:r>
            <a:r>
              <a:rPr lang="en-CA" sz="2400" dirty="0" smtClean="0"/>
              <a:t> </a:t>
            </a:r>
            <a:r>
              <a:rPr lang="en-CA" sz="2400" dirty="0" err="1" smtClean="0"/>
              <a:t>plante</a:t>
            </a:r>
            <a:r>
              <a:rPr lang="en-CA" sz="2400" dirty="0" smtClean="0"/>
              <a:t> survive </a:t>
            </a:r>
            <a:r>
              <a:rPr lang="en-CA" sz="2400" dirty="0" err="1" smtClean="0"/>
              <a:t>assez</a:t>
            </a:r>
            <a:r>
              <a:rPr lang="en-CA" sz="2400" dirty="0" smtClean="0"/>
              <a:t> </a:t>
            </a:r>
            <a:r>
              <a:rPr lang="en-CA" sz="2400" dirty="0" err="1" smtClean="0"/>
              <a:t>longtemps</a:t>
            </a:r>
            <a:r>
              <a:rPr lang="en-CA" sz="2400" dirty="0" smtClean="0"/>
              <a:t> pour se </a:t>
            </a:r>
            <a:r>
              <a:rPr lang="en-CA" sz="2400" dirty="0" err="1" smtClean="0"/>
              <a:t>reproduire</a:t>
            </a:r>
            <a:r>
              <a:rPr lang="en-CA" sz="2400" dirty="0" smtClean="0"/>
              <a:t> </a:t>
            </a:r>
            <a:r>
              <a:rPr lang="en-CA" sz="2400" dirty="0" err="1" smtClean="0"/>
              <a:t>lui-même</a:t>
            </a:r>
            <a:r>
              <a:rPr lang="en-CA" sz="2400" dirty="0" smtClean="0"/>
              <a:t>. </a:t>
            </a:r>
          </a:p>
          <a:p>
            <a:r>
              <a:rPr lang="en-CA" sz="2400" dirty="0" smtClean="0"/>
              <a:t>Ne </a:t>
            </a:r>
            <a:r>
              <a:rPr lang="en-CA" sz="2400" dirty="0" err="1" smtClean="0"/>
              <a:t>prend</a:t>
            </a:r>
            <a:r>
              <a:rPr lang="en-CA" sz="2400" dirty="0" smtClean="0"/>
              <a:t> pas les </a:t>
            </a:r>
            <a:r>
              <a:rPr lang="en-CA" sz="2400" dirty="0" err="1" smtClean="0"/>
              <a:t>ressources</a:t>
            </a:r>
            <a:r>
              <a:rPr lang="en-CA" sz="2400" dirty="0" smtClean="0"/>
              <a:t> de la </a:t>
            </a:r>
            <a:r>
              <a:rPr lang="en-CA" sz="2400" dirty="0" err="1" smtClean="0"/>
              <a:t>plante-mère</a:t>
            </a:r>
            <a:r>
              <a:rPr lang="en-CA" sz="2400" dirty="0" smtClean="0"/>
              <a:t>.</a:t>
            </a:r>
            <a:endParaRPr lang="en-CA" sz="2400" dirty="0"/>
          </a:p>
        </p:txBody>
      </p:sp>
    </p:spTree>
    <p:extLst>
      <p:ext uri="{BB962C8B-B14F-4D97-AF65-F5344CB8AC3E}">
        <p14:creationId xmlns:p14="http://schemas.microsoft.com/office/powerpoint/2010/main" val="4101705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 germination</a:t>
            </a:r>
            <a:endParaRPr lang="en-CA" dirty="0"/>
          </a:p>
        </p:txBody>
      </p:sp>
      <p:sp>
        <p:nvSpPr>
          <p:cNvPr id="3" name="Content Placeholder 2"/>
          <p:cNvSpPr>
            <a:spLocks noGrp="1"/>
          </p:cNvSpPr>
          <p:nvPr>
            <p:ph idx="1"/>
          </p:nvPr>
        </p:nvSpPr>
        <p:spPr>
          <a:xfrm>
            <a:off x="417774" y="1384176"/>
            <a:ext cx="7620000" cy="2548880"/>
          </a:xfrm>
        </p:spPr>
        <p:txBody>
          <a:bodyPr>
            <a:normAutofit/>
          </a:bodyPr>
          <a:lstStyle/>
          <a:p>
            <a:r>
              <a:rPr lang="en-CA" sz="2400" b="1" u="sng" dirty="0" smtClean="0"/>
              <a:t>La germination </a:t>
            </a:r>
            <a:r>
              <a:rPr lang="en-CA" sz="2400" dirty="0" smtClean="0"/>
              <a:t>– le </a:t>
            </a:r>
            <a:r>
              <a:rPr lang="en-CA" sz="2400" dirty="0" err="1" smtClean="0"/>
              <a:t>processus</a:t>
            </a:r>
            <a:r>
              <a:rPr lang="en-CA" sz="2400" dirty="0" smtClean="0"/>
              <a:t> par </a:t>
            </a:r>
            <a:r>
              <a:rPr lang="en-CA" sz="2400" dirty="0" err="1" smtClean="0"/>
              <a:t>lequel</a:t>
            </a:r>
            <a:r>
              <a:rPr lang="en-CA" sz="2400" dirty="0" smtClean="0"/>
              <a:t> </a:t>
            </a:r>
            <a:r>
              <a:rPr lang="en-CA" sz="2400" dirty="0" err="1" smtClean="0"/>
              <a:t>une</a:t>
            </a:r>
            <a:r>
              <a:rPr lang="en-CA" sz="2400" dirty="0" smtClean="0"/>
              <a:t> </a:t>
            </a:r>
            <a:r>
              <a:rPr lang="en-CA" sz="2400" dirty="0" err="1" smtClean="0"/>
              <a:t>graine</a:t>
            </a:r>
            <a:r>
              <a:rPr lang="en-CA" sz="2400" dirty="0" smtClean="0"/>
              <a:t> </a:t>
            </a:r>
            <a:r>
              <a:rPr lang="en-CA" sz="2400" dirty="0" err="1" smtClean="0"/>
              <a:t>entreprend</a:t>
            </a:r>
            <a:r>
              <a:rPr lang="en-CA" sz="2400" dirty="0" smtClean="0"/>
              <a:t> </a:t>
            </a:r>
            <a:r>
              <a:rPr lang="en-CA" sz="2400" dirty="0" err="1" smtClean="0"/>
              <a:t>sa</a:t>
            </a:r>
            <a:r>
              <a:rPr lang="en-CA" sz="2400" dirty="0" smtClean="0"/>
              <a:t> </a:t>
            </a:r>
            <a:r>
              <a:rPr lang="en-CA" sz="2400" dirty="0" err="1" smtClean="0"/>
              <a:t>croissance</a:t>
            </a:r>
            <a:r>
              <a:rPr lang="en-CA" sz="2400" dirty="0" smtClean="0"/>
              <a:t>. </a:t>
            </a:r>
          </a:p>
          <a:p>
            <a:endParaRPr lang="en-CA" sz="2400" dirty="0" smtClean="0"/>
          </a:p>
          <a:p>
            <a:r>
              <a:rPr lang="en-CA" sz="2400" dirty="0" smtClean="0"/>
              <a:t>Les </a:t>
            </a:r>
            <a:r>
              <a:rPr lang="en-CA" sz="2400" dirty="0" err="1" smtClean="0"/>
              <a:t>graines</a:t>
            </a:r>
            <a:r>
              <a:rPr lang="en-CA" sz="2400" dirty="0" smtClean="0"/>
              <a:t> de </a:t>
            </a:r>
            <a:r>
              <a:rPr lang="en-CA" sz="2400" dirty="0" err="1" smtClean="0"/>
              <a:t>certains</a:t>
            </a:r>
            <a:r>
              <a:rPr lang="en-CA" sz="2400" dirty="0" smtClean="0"/>
              <a:t> </a:t>
            </a:r>
            <a:r>
              <a:rPr lang="en-CA" sz="2400" dirty="0" err="1" smtClean="0"/>
              <a:t>angiospermes</a:t>
            </a:r>
            <a:r>
              <a:rPr lang="en-CA" sz="2400" dirty="0" smtClean="0"/>
              <a:t> </a:t>
            </a:r>
            <a:r>
              <a:rPr lang="en-CA" sz="2400" dirty="0" err="1" smtClean="0"/>
              <a:t>demeurent</a:t>
            </a:r>
            <a:r>
              <a:rPr lang="en-CA" sz="2400" dirty="0" smtClean="0"/>
              <a:t> </a:t>
            </a:r>
            <a:r>
              <a:rPr lang="en-CA" sz="2400" dirty="0" err="1" smtClean="0"/>
              <a:t>en</a:t>
            </a:r>
            <a:r>
              <a:rPr lang="en-CA" sz="2400" dirty="0" smtClean="0"/>
              <a:t> </a:t>
            </a:r>
            <a:r>
              <a:rPr lang="en-CA" sz="2400" dirty="0" err="1" smtClean="0"/>
              <a:t>état</a:t>
            </a:r>
            <a:r>
              <a:rPr lang="en-CA" sz="2400" dirty="0" smtClean="0"/>
              <a:t> de </a:t>
            </a:r>
            <a:r>
              <a:rPr lang="en-CA" sz="2400" dirty="0" err="1" smtClean="0"/>
              <a:t>dormance</a:t>
            </a:r>
            <a:r>
              <a:rPr lang="en-CA" sz="2400" dirty="0"/>
              <a:t> </a:t>
            </a:r>
            <a:r>
              <a:rPr lang="en-CA" sz="2400" dirty="0" smtClean="0"/>
              <a:t>(inactive) </a:t>
            </a:r>
            <a:r>
              <a:rPr lang="en-CA" sz="2400" dirty="0" err="1" smtClean="0"/>
              <a:t>jusqu’au</a:t>
            </a:r>
            <a:r>
              <a:rPr lang="en-CA" sz="2400" dirty="0" smtClean="0"/>
              <a:t> moment don’t les conditions </a:t>
            </a:r>
            <a:r>
              <a:rPr lang="en-CA" sz="2400" dirty="0" err="1" smtClean="0"/>
              <a:t>sont</a:t>
            </a:r>
            <a:r>
              <a:rPr lang="en-CA" sz="2400" dirty="0" smtClean="0"/>
              <a:t> </a:t>
            </a:r>
            <a:r>
              <a:rPr lang="en-CA" sz="2400" dirty="0" err="1" smtClean="0"/>
              <a:t>favorables</a:t>
            </a:r>
            <a:r>
              <a:rPr lang="en-CA" sz="2400" dirty="0" smtClean="0"/>
              <a:t> à son </a:t>
            </a:r>
            <a:r>
              <a:rPr lang="en-CA" sz="2400" dirty="0" err="1" smtClean="0"/>
              <a:t>developpement</a:t>
            </a:r>
            <a:r>
              <a:rPr lang="en-CA" sz="2400" dirty="0" smtClean="0"/>
              <a:t>.</a:t>
            </a:r>
            <a:endParaRPr lang="en-CA" sz="2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172" t="43772" r="5859" b="16094"/>
          <a:stretch/>
        </p:blipFill>
        <p:spPr>
          <a:xfrm>
            <a:off x="251519" y="3933056"/>
            <a:ext cx="7952509" cy="2752437"/>
          </a:xfrm>
          <a:prstGeom prst="rect">
            <a:avLst/>
          </a:prstGeom>
        </p:spPr>
      </p:pic>
    </p:spTree>
    <p:extLst>
      <p:ext uri="{BB962C8B-B14F-4D97-AF65-F5344CB8AC3E}">
        <p14:creationId xmlns:p14="http://schemas.microsoft.com/office/powerpoint/2010/main" val="141492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212976"/>
            <a:ext cx="7659687" cy="1168400"/>
          </a:xfrm>
        </p:spPr>
        <p:txBody>
          <a:bodyPr/>
          <a:lstStyle/>
          <a:p>
            <a:r>
              <a:rPr lang="en-CA" b="1" u="sng" dirty="0" err="1" smtClean="0"/>
              <a:t>Vérifie</a:t>
            </a:r>
            <a:r>
              <a:rPr lang="en-CA" b="1" u="sng" dirty="0" smtClean="0"/>
              <a:t> </a:t>
            </a:r>
            <a:r>
              <a:rPr lang="en-CA" b="1" u="sng" dirty="0" err="1" smtClean="0"/>
              <a:t>ce</a:t>
            </a:r>
            <a:r>
              <a:rPr lang="en-CA" b="1" u="sng" dirty="0" smtClean="0"/>
              <a:t> que </a:t>
            </a:r>
            <a:r>
              <a:rPr lang="en-CA" b="1" u="sng" dirty="0" err="1" smtClean="0"/>
              <a:t>tu</a:t>
            </a:r>
            <a:r>
              <a:rPr lang="en-CA" b="1" u="sng" dirty="0" smtClean="0"/>
              <a:t> as </a:t>
            </a:r>
            <a:r>
              <a:rPr lang="en-CA" b="1" u="sng" dirty="0" err="1" smtClean="0"/>
              <a:t>compris</a:t>
            </a:r>
            <a:r>
              <a:rPr lang="en-CA" dirty="0"/>
              <a:t/>
            </a:r>
            <a:br>
              <a:rPr lang="en-CA" dirty="0"/>
            </a:br>
            <a:endParaRPr lang="en-CA" dirty="0"/>
          </a:p>
        </p:txBody>
      </p:sp>
      <p:sp>
        <p:nvSpPr>
          <p:cNvPr id="3" name="Text Placeholder 2"/>
          <p:cNvSpPr>
            <a:spLocks noGrp="1"/>
          </p:cNvSpPr>
          <p:nvPr>
            <p:ph type="body" idx="1"/>
          </p:nvPr>
        </p:nvSpPr>
        <p:spPr>
          <a:xfrm>
            <a:off x="683568" y="3645024"/>
            <a:ext cx="6135687" cy="841450"/>
          </a:xfrm>
        </p:spPr>
        <p:txBody>
          <a:bodyPr>
            <a:normAutofit/>
          </a:bodyPr>
          <a:lstStyle/>
          <a:p>
            <a:r>
              <a:rPr lang="fr-CA" sz="3200" dirty="0" smtClean="0"/>
              <a:t>Page </a:t>
            </a:r>
            <a:r>
              <a:rPr lang="fr-CA" sz="3200" dirty="0"/>
              <a:t>71 #</a:t>
            </a:r>
            <a:r>
              <a:rPr lang="fr-CA" sz="3200" dirty="0" smtClean="0"/>
              <a:t>1, </a:t>
            </a:r>
            <a:r>
              <a:rPr lang="fr-CA" sz="3200" dirty="0"/>
              <a:t>2ac, 3, 4a, 5a, 7, </a:t>
            </a:r>
            <a:r>
              <a:rPr lang="fr-CA" sz="3200" dirty="0" smtClean="0"/>
              <a:t>8</a:t>
            </a:r>
            <a:endParaRPr lang="en-CA" sz="3200" dirty="0"/>
          </a:p>
        </p:txBody>
      </p:sp>
    </p:spTree>
    <p:extLst>
      <p:ext uri="{BB962C8B-B14F-4D97-AF65-F5344CB8AC3E}">
        <p14:creationId xmlns:p14="http://schemas.microsoft.com/office/powerpoint/2010/main" val="3184961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7620000" cy="6408712"/>
          </a:xfrm>
        </p:spPr>
        <p:txBody>
          <a:bodyPr>
            <a:normAutofit/>
          </a:bodyPr>
          <a:lstStyle/>
          <a:p>
            <a:pPr marL="571500" indent="-457200">
              <a:buAutoNum type="arabicPeriod"/>
            </a:pPr>
            <a:r>
              <a:rPr lang="fr-CA" dirty="0" smtClean="0"/>
              <a:t>La méiose crée les gamètes, la pollinisation, la fécondation pour crée une graine, le développement de la graine par mitose en organisme adulte.</a:t>
            </a:r>
          </a:p>
          <a:p>
            <a:pPr marL="571500" indent="-457200">
              <a:buAutoNum type="arabicPeriod"/>
            </a:pPr>
            <a:endParaRPr lang="fr-CA" dirty="0" smtClean="0"/>
          </a:p>
          <a:p>
            <a:pPr marL="571500" indent="-457200">
              <a:buAutoNum type="arabicPeriod"/>
            </a:pPr>
            <a:r>
              <a:rPr lang="fr-CA" dirty="0" smtClean="0"/>
              <a:t>A) Le pistil et l’</a:t>
            </a:r>
            <a:r>
              <a:rPr lang="fr-CA" dirty="0"/>
              <a:t>é</a:t>
            </a:r>
            <a:r>
              <a:rPr lang="fr-CA" dirty="0" smtClean="0"/>
              <a:t>tamine sont tous les deux les organes reproducteurs, mais un est femelle (pistil) tandis que l’autre est male (étamine)</a:t>
            </a:r>
          </a:p>
          <a:p>
            <a:pPr marL="571500" indent="-457200">
              <a:buAutoNum type="arabicPeriod"/>
            </a:pPr>
            <a:endParaRPr lang="fr-CA" dirty="0" smtClean="0"/>
          </a:p>
          <a:p>
            <a:pPr marL="114300" indent="0">
              <a:buNone/>
            </a:pPr>
            <a:r>
              <a:rPr lang="fr-CA" dirty="0" smtClean="0"/>
              <a:t>       C) Les angiospermes et les gymnospermes sont tous les      	deux les plantes qui se reproduisent de manière sexuée 	ET crée les grains, mais les grains se développent dans les 	fleurs d’un angiosperme et dans une cône d’un 	gymnosperme.</a:t>
            </a:r>
          </a:p>
          <a:p>
            <a:pPr marL="114300" indent="0">
              <a:buNone/>
            </a:pPr>
            <a:endParaRPr lang="fr-CA" dirty="0" smtClean="0"/>
          </a:p>
          <a:p>
            <a:pPr marL="571500" indent="-457200">
              <a:buAutoNum type="arabicPeriod" startAt="3"/>
            </a:pPr>
            <a:r>
              <a:rPr lang="fr-CA" dirty="0" smtClean="0"/>
              <a:t>La pollinisation sert a apporté les gamètes ensembles. Ca ne garantit pas la reproduction parce que la graine de pollen doit encore descendre le style pour féconder l’ovule. </a:t>
            </a:r>
          </a:p>
        </p:txBody>
      </p:sp>
    </p:spTree>
    <p:extLst>
      <p:ext uri="{BB962C8B-B14F-4D97-AF65-F5344CB8AC3E}">
        <p14:creationId xmlns:p14="http://schemas.microsoft.com/office/powerpoint/2010/main" val="267801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7620000" cy="6068144"/>
          </a:xfrm>
        </p:spPr>
        <p:txBody>
          <a:bodyPr/>
          <a:lstStyle/>
          <a:p>
            <a:pPr marL="114300" indent="0">
              <a:buNone/>
            </a:pPr>
            <a:r>
              <a:rPr lang="fr-FR" dirty="0" smtClean="0"/>
              <a:t>4. A</a:t>
            </a:r>
            <a:r>
              <a:rPr lang="fr-FR" dirty="0"/>
              <a:t>) Une graine contient une plante miniature à l’intérieur qui est prêt à se développer lorsque les conditions sont favorable. Parce qu’elle peut rester dormant quand les conditions ne sont pas favorable, on dit que c’est en réserve. </a:t>
            </a:r>
            <a:endParaRPr lang="fr-FR" dirty="0" smtClean="0"/>
          </a:p>
          <a:p>
            <a:pPr marL="114300" indent="0">
              <a:buNone/>
            </a:pPr>
            <a:endParaRPr lang="fr-FR" dirty="0"/>
          </a:p>
          <a:p>
            <a:pPr marL="114300" indent="0">
              <a:buNone/>
            </a:pPr>
            <a:r>
              <a:rPr lang="fr-FR" dirty="0" smtClean="0"/>
              <a:t>5. A) Non, parce qu’un gamète ne possède qu’une demie de l’ADN nécessaire pour développer un nouveau organisme sain.</a:t>
            </a:r>
          </a:p>
          <a:p>
            <a:pPr marL="114300" indent="0">
              <a:buNone/>
            </a:pPr>
            <a:endParaRPr lang="fr-FR" dirty="0"/>
          </a:p>
          <a:p>
            <a:pPr marL="114300" indent="0">
              <a:buNone/>
            </a:pPr>
            <a:r>
              <a:rPr lang="fr-FR" dirty="0" smtClean="0"/>
              <a:t>7. Il est peu probable que des insectes  vont polliniser ces fleurs parce qu’ils sont beaucoup moins évidents que les autres fleurs. C’est alors plus probable que l’hêtre utilise l’autopollinisation. </a:t>
            </a:r>
          </a:p>
          <a:p>
            <a:pPr marL="114300" indent="0">
              <a:buNone/>
            </a:pPr>
            <a:endParaRPr lang="fr-FR" dirty="0"/>
          </a:p>
          <a:p>
            <a:pPr marL="114300" indent="0">
              <a:buNone/>
            </a:pPr>
            <a:r>
              <a:rPr lang="fr-FR" dirty="0" smtClean="0"/>
              <a:t>8. A) C’est avantageux parce que ça augmente la possibilité de la diversité qui augmente la protection pour l’espèce.</a:t>
            </a:r>
          </a:p>
          <a:p>
            <a:pPr marL="114300" indent="0">
              <a:buNone/>
            </a:pPr>
            <a:r>
              <a:rPr lang="fr-FR" dirty="0"/>
              <a:t> </a:t>
            </a:r>
            <a:r>
              <a:rPr lang="fr-FR" dirty="0" smtClean="0"/>
              <a:t>   B) C’est avantageux parce que ça permet l’organisme de se reproduire et passer ces gènes à la prochaine génération. </a:t>
            </a:r>
            <a:endParaRPr lang="fr-FR" dirty="0"/>
          </a:p>
          <a:p>
            <a:endParaRPr lang="en-US" dirty="0"/>
          </a:p>
        </p:txBody>
      </p:sp>
    </p:spTree>
    <p:extLst>
      <p:ext uri="{BB962C8B-B14F-4D97-AF65-F5344CB8AC3E}">
        <p14:creationId xmlns:p14="http://schemas.microsoft.com/office/powerpoint/2010/main" val="303504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La reproduction </a:t>
            </a:r>
            <a:r>
              <a:rPr lang="en-CA" dirty="0" err="1" smtClean="0"/>
              <a:t>sexuée</a:t>
            </a:r>
            <a:r>
              <a:rPr lang="en-CA" dirty="0" smtClean="0"/>
              <a:t> chez les </a:t>
            </a:r>
            <a:r>
              <a:rPr lang="en-CA" dirty="0" err="1" smtClean="0"/>
              <a:t>gymnospermes</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01095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fr-FR" dirty="0"/>
              <a:t>Comme la règne des animaux, la règne des plantes est très diverse. </a:t>
            </a:r>
            <a:endParaRPr lang="fr-FR" dirty="0" smtClean="0"/>
          </a:p>
          <a:p>
            <a:endParaRPr lang="fr-FR" dirty="0"/>
          </a:p>
          <a:p>
            <a:r>
              <a:rPr lang="fr-FR" dirty="0"/>
              <a:t>La séquence essentielle qui permet les animaux de se reproduire d’une manière sexuée est la même pour les plantes qui se reproduit de ce manière aussi. </a:t>
            </a:r>
          </a:p>
          <a:p>
            <a:pPr marL="114300" indent="0">
              <a:buNone/>
            </a:pPr>
            <a:endParaRPr lang="en-US" dirty="0"/>
          </a:p>
        </p:txBody>
      </p:sp>
    </p:spTree>
    <p:extLst>
      <p:ext uri="{BB962C8B-B14F-4D97-AF65-F5344CB8AC3E}">
        <p14:creationId xmlns:p14="http://schemas.microsoft.com/office/powerpoint/2010/main" val="4086389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r-FR" dirty="0"/>
              <a:t>Le cycle vital d’un gymnosperme ressemble celui d’un angiosperme, mais les gymnospermes ne produisent pas de</a:t>
            </a:r>
            <a:r>
              <a:rPr lang="fr-FR" b="1" dirty="0"/>
              <a:t> </a:t>
            </a:r>
            <a:r>
              <a:rPr lang="fr-FR" b="1" dirty="0">
                <a:solidFill>
                  <a:srgbClr val="FF0000"/>
                </a:solidFill>
              </a:rPr>
              <a:t>fleurs</a:t>
            </a:r>
            <a:r>
              <a:rPr lang="fr-FR" b="1" dirty="0"/>
              <a:t>.</a:t>
            </a:r>
            <a:r>
              <a:rPr lang="fr-FR" dirty="0"/>
              <a:t> </a:t>
            </a:r>
            <a:endParaRPr lang="fr-FR" dirty="0" smtClean="0"/>
          </a:p>
          <a:p>
            <a:endParaRPr lang="fr-FR" dirty="0"/>
          </a:p>
          <a:p>
            <a:r>
              <a:rPr lang="fr-FR" dirty="0"/>
              <a:t>La majorité des gymnospermes produisent leurs graines à l’intérieur des </a:t>
            </a:r>
            <a:r>
              <a:rPr lang="fr-FR" b="1" dirty="0" smtClean="0">
                <a:solidFill>
                  <a:srgbClr val="FF0000"/>
                </a:solidFill>
              </a:rPr>
              <a:t>cônes</a:t>
            </a:r>
            <a:r>
              <a:rPr lang="fr-FR" b="1" dirty="0" smtClean="0"/>
              <a:t>.</a:t>
            </a:r>
          </a:p>
          <a:p>
            <a:endParaRPr lang="fr-FR" dirty="0"/>
          </a:p>
          <a:p>
            <a:r>
              <a:rPr lang="fr-FR" dirty="0"/>
              <a:t>Chez quelques espèces, les cônes mâles et femelles sont produits sur des </a:t>
            </a:r>
            <a:r>
              <a:rPr lang="fr-FR" b="1" dirty="0">
                <a:solidFill>
                  <a:srgbClr val="FF0000"/>
                </a:solidFill>
              </a:rPr>
              <a:t>arbres différents</a:t>
            </a:r>
            <a:r>
              <a:rPr lang="fr-FR" dirty="0"/>
              <a:t>, mais chez la </a:t>
            </a:r>
            <a:r>
              <a:rPr lang="fr-FR" b="1" dirty="0">
                <a:solidFill>
                  <a:srgbClr val="FF0000"/>
                </a:solidFill>
              </a:rPr>
              <a:t>majorité</a:t>
            </a:r>
            <a:r>
              <a:rPr lang="fr-FR" dirty="0"/>
              <a:t>, un arbre produit </a:t>
            </a:r>
            <a:r>
              <a:rPr lang="fr-FR" b="1" dirty="0">
                <a:solidFill>
                  <a:srgbClr val="FF0000"/>
                </a:solidFill>
              </a:rPr>
              <a:t>les deux types</a:t>
            </a:r>
            <a:r>
              <a:rPr lang="fr-FR" dirty="0">
                <a:solidFill>
                  <a:srgbClr val="FF0000"/>
                </a:solidFill>
              </a:rPr>
              <a:t> </a:t>
            </a:r>
            <a:r>
              <a:rPr lang="fr-FR" dirty="0"/>
              <a:t>de cônes. </a:t>
            </a:r>
            <a:endParaRPr lang="en-US" dirty="0"/>
          </a:p>
        </p:txBody>
      </p:sp>
    </p:spTree>
    <p:extLst>
      <p:ext uri="{BB962C8B-B14F-4D97-AF65-F5344CB8AC3E}">
        <p14:creationId xmlns:p14="http://schemas.microsoft.com/office/powerpoint/2010/main" val="1877357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gymnosperms: cycle vital</a:t>
            </a:r>
            <a:endParaRPr lang="en-US" dirty="0"/>
          </a:p>
        </p:txBody>
      </p:sp>
      <p:pic>
        <p:nvPicPr>
          <p:cNvPr id="1026" name="Picture 2" descr="https://lh5.googleusercontent.com/Fr1xKC7VeOUxJNu-j-mPr752lK7Ru3bhakj24SCxWQxpyTqZfQBvofGvGXpMlgijNwrUzJieGNp2m1GvwPoHUpKg_3Ep_lnwjUpOjZ7vBIRYKcySGkan-VZjV5yZm3J4Ocufbpxy4D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61" y="1196752"/>
            <a:ext cx="7346967" cy="551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207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gymnosperms: les </a:t>
            </a:r>
            <a:r>
              <a:rPr lang="en-US" dirty="0" err="1" smtClean="0"/>
              <a:t>graines</a:t>
            </a:r>
            <a:endParaRPr lang="en-US" dirty="0"/>
          </a:p>
        </p:txBody>
      </p:sp>
      <p:sp>
        <p:nvSpPr>
          <p:cNvPr id="3" name="Content Placeholder 2"/>
          <p:cNvSpPr>
            <a:spLocks noGrp="1"/>
          </p:cNvSpPr>
          <p:nvPr>
            <p:ph idx="1"/>
          </p:nvPr>
        </p:nvSpPr>
        <p:spPr/>
        <p:txBody>
          <a:bodyPr/>
          <a:lstStyle/>
          <a:p>
            <a:r>
              <a:rPr lang="fr-FR" dirty="0"/>
              <a:t>La graine d’une gymnosperme est comme celui des angiospermes. </a:t>
            </a:r>
            <a:endParaRPr lang="fr-FR" dirty="0" smtClean="0"/>
          </a:p>
          <a:p>
            <a:endParaRPr lang="fr-FR" dirty="0"/>
          </a:p>
          <a:p>
            <a:r>
              <a:rPr lang="fr-FR" dirty="0"/>
              <a:t>Elle comprend un </a:t>
            </a:r>
            <a:r>
              <a:rPr lang="fr-FR" b="1" dirty="0"/>
              <a:t>embryon</a:t>
            </a:r>
            <a:r>
              <a:rPr lang="fr-FR" dirty="0"/>
              <a:t>, une </a:t>
            </a:r>
            <a:r>
              <a:rPr lang="fr-FR" b="1" dirty="0"/>
              <a:t>réserve de nourriture</a:t>
            </a:r>
            <a:r>
              <a:rPr lang="fr-FR" dirty="0"/>
              <a:t> et une </a:t>
            </a:r>
            <a:r>
              <a:rPr lang="fr-FR" b="1" dirty="0"/>
              <a:t>cosse</a:t>
            </a:r>
            <a:r>
              <a:rPr lang="fr-FR" dirty="0"/>
              <a:t> qui protège la graine contre la sécheresse. </a:t>
            </a:r>
            <a:endParaRPr lang="fr-FR" dirty="0" smtClean="0"/>
          </a:p>
          <a:p>
            <a:endParaRPr lang="fr-FR" dirty="0"/>
          </a:p>
          <a:p>
            <a:r>
              <a:rPr lang="fr-FR" dirty="0"/>
              <a:t>MAIS, la graine n’est pas enfermée dans un </a:t>
            </a:r>
            <a:r>
              <a:rPr lang="fr-FR" b="1" dirty="0"/>
              <a:t>fruit</a:t>
            </a:r>
            <a:r>
              <a:rPr lang="fr-FR" dirty="0"/>
              <a:t>. </a:t>
            </a:r>
            <a:endParaRPr lang="en-US" dirty="0"/>
          </a:p>
        </p:txBody>
      </p:sp>
    </p:spTree>
    <p:extLst>
      <p:ext uri="{BB962C8B-B14F-4D97-AF65-F5344CB8AC3E}">
        <p14:creationId xmlns:p14="http://schemas.microsoft.com/office/powerpoint/2010/main" val="3678547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La reproduction </a:t>
            </a:r>
            <a:r>
              <a:rPr lang="en-CA" dirty="0" err="1" smtClean="0"/>
              <a:t>sexuée</a:t>
            </a:r>
            <a:r>
              <a:rPr lang="en-CA" dirty="0" smtClean="0"/>
              <a:t> chez les </a:t>
            </a:r>
            <a:r>
              <a:rPr lang="en-CA" dirty="0" smtClean="0"/>
              <a:t>mousses</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452366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mousses</a:t>
            </a:r>
            <a:endParaRPr lang="en-US" dirty="0"/>
          </a:p>
        </p:txBody>
      </p:sp>
      <p:sp>
        <p:nvSpPr>
          <p:cNvPr id="3" name="Content Placeholder 2"/>
          <p:cNvSpPr>
            <a:spLocks noGrp="1"/>
          </p:cNvSpPr>
          <p:nvPr>
            <p:ph idx="1"/>
          </p:nvPr>
        </p:nvSpPr>
        <p:spPr>
          <a:xfrm>
            <a:off x="457200" y="1600200"/>
            <a:ext cx="7620000" cy="892696"/>
          </a:xfrm>
        </p:spPr>
        <p:txBody>
          <a:bodyPr/>
          <a:lstStyle/>
          <a:p>
            <a:r>
              <a:rPr lang="fr-FR" dirty="0"/>
              <a:t>Font la reproduction sexuée, mais ne produisent pas les </a:t>
            </a:r>
            <a:r>
              <a:rPr lang="fr-FR" b="1" dirty="0">
                <a:solidFill>
                  <a:srgbClr val="FF0000"/>
                </a:solidFill>
              </a:rPr>
              <a:t>graines</a:t>
            </a:r>
            <a:r>
              <a:rPr lang="fr-FR" dirty="0"/>
              <a:t>, ils produisent les </a:t>
            </a:r>
            <a:r>
              <a:rPr lang="fr-FR" b="1" dirty="0">
                <a:solidFill>
                  <a:srgbClr val="FF0000"/>
                </a:solidFill>
              </a:rPr>
              <a:t>spores</a:t>
            </a:r>
            <a:r>
              <a:rPr lang="fr-FR" dirty="0"/>
              <a:t>.</a:t>
            </a:r>
            <a:endParaRPr lang="en-US" dirty="0"/>
          </a:p>
        </p:txBody>
      </p:sp>
      <p:pic>
        <p:nvPicPr>
          <p:cNvPr id="2050" name="Picture 2" descr="https://lh3.googleusercontent.com/xM0G2pzKmlLapbTHPslqBJrCUqXy1I25Jsg6YiFEt5WL3ar1CWs17PuWPBdCabb7Y0IVi55k-UQ2JDnn9EBXvtVDdiieBDvwqRV0NbKjYvL1QwvsYlpOibNRQ8VQYg6AvhUrWoUid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79476"/>
            <a:ext cx="5627278" cy="375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163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212976"/>
            <a:ext cx="7659687" cy="1168400"/>
          </a:xfrm>
        </p:spPr>
        <p:txBody>
          <a:bodyPr/>
          <a:lstStyle/>
          <a:p>
            <a:r>
              <a:rPr lang="en-CA" b="1" u="sng" dirty="0" err="1" smtClean="0"/>
              <a:t>Vérifie</a:t>
            </a:r>
            <a:r>
              <a:rPr lang="en-CA" b="1" u="sng" dirty="0" smtClean="0"/>
              <a:t> </a:t>
            </a:r>
            <a:r>
              <a:rPr lang="en-CA" b="1" u="sng" dirty="0" err="1" smtClean="0"/>
              <a:t>ce</a:t>
            </a:r>
            <a:r>
              <a:rPr lang="en-CA" b="1" u="sng" dirty="0" smtClean="0"/>
              <a:t> que </a:t>
            </a:r>
            <a:r>
              <a:rPr lang="en-CA" b="1" u="sng" dirty="0" err="1" smtClean="0"/>
              <a:t>tu</a:t>
            </a:r>
            <a:r>
              <a:rPr lang="en-CA" b="1" u="sng" dirty="0" smtClean="0"/>
              <a:t> as </a:t>
            </a:r>
            <a:r>
              <a:rPr lang="en-CA" b="1" u="sng" dirty="0" err="1" smtClean="0"/>
              <a:t>compris</a:t>
            </a:r>
            <a:r>
              <a:rPr lang="en-CA" dirty="0"/>
              <a:t/>
            </a:r>
            <a:br>
              <a:rPr lang="en-CA" dirty="0"/>
            </a:br>
            <a:endParaRPr lang="en-CA" dirty="0"/>
          </a:p>
        </p:txBody>
      </p:sp>
      <p:sp>
        <p:nvSpPr>
          <p:cNvPr id="3" name="Text Placeholder 2"/>
          <p:cNvSpPr>
            <a:spLocks noGrp="1"/>
          </p:cNvSpPr>
          <p:nvPr>
            <p:ph type="body" idx="1"/>
          </p:nvPr>
        </p:nvSpPr>
        <p:spPr>
          <a:xfrm>
            <a:off x="683568" y="3645024"/>
            <a:ext cx="6135687" cy="841450"/>
          </a:xfrm>
        </p:spPr>
        <p:txBody>
          <a:bodyPr>
            <a:normAutofit/>
          </a:bodyPr>
          <a:lstStyle/>
          <a:p>
            <a:r>
              <a:rPr lang="fr-CA" sz="3200" dirty="0" smtClean="0"/>
              <a:t>Page </a:t>
            </a:r>
            <a:r>
              <a:rPr lang="fr-CA" sz="3200" dirty="0"/>
              <a:t>71 </a:t>
            </a:r>
            <a:r>
              <a:rPr lang="fr-CA" sz="3200" dirty="0" smtClean="0"/>
              <a:t>#2bd</a:t>
            </a:r>
            <a:endParaRPr lang="en-CA" sz="3200" dirty="0"/>
          </a:p>
        </p:txBody>
      </p:sp>
    </p:spTree>
    <p:extLst>
      <p:ext uri="{BB962C8B-B14F-4D97-AF65-F5344CB8AC3E}">
        <p14:creationId xmlns:p14="http://schemas.microsoft.com/office/powerpoint/2010/main" val="3806705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7620000" cy="6408712"/>
          </a:xfrm>
        </p:spPr>
        <p:txBody>
          <a:bodyPr>
            <a:normAutofit/>
          </a:bodyPr>
          <a:lstStyle/>
          <a:p>
            <a:pPr marL="114300" indent="0">
              <a:buNone/>
            </a:pPr>
            <a:r>
              <a:rPr lang="fr-CA" dirty="0" smtClean="0"/>
              <a:t>2. B) Une fleur et une cône sont tous les deux les structures qui font partie des plantes ET qui contient les graines, mais une fleur se développe dans les angiospermes tandis que les cônes se développe dans les gymnospermes.</a:t>
            </a:r>
          </a:p>
          <a:p>
            <a:pPr marL="114300" indent="0">
              <a:buNone/>
            </a:pPr>
            <a:endParaRPr lang="fr-CA" dirty="0"/>
          </a:p>
          <a:p>
            <a:pPr marL="114300" indent="0">
              <a:buNone/>
            </a:pPr>
            <a:r>
              <a:rPr lang="fr-CA" dirty="0" smtClean="0"/>
              <a:t>D) Une graine et une spore sont tous les deux les produits de l’union entre les gamètes males et femelles, mais une graine est celui produit par les angiospermes et gymnospermes tandis qu’une spore est celui produit par les mousses.</a:t>
            </a:r>
          </a:p>
        </p:txBody>
      </p:sp>
    </p:spTree>
    <p:extLst>
      <p:ext uri="{BB962C8B-B14F-4D97-AF65-F5344CB8AC3E}">
        <p14:creationId xmlns:p14="http://schemas.microsoft.com/office/powerpoint/2010/main" val="149417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212976"/>
            <a:ext cx="7659687" cy="1168400"/>
          </a:xfrm>
        </p:spPr>
        <p:txBody>
          <a:bodyPr/>
          <a:lstStyle/>
          <a:p>
            <a:r>
              <a:rPr lang="en-CA" b="1" u="sng" dirty="0" err="1" smtClean="0"/>
              <a:t>Révision</a:t>
            </a:r>
            <a:r>
              <a:rPr lang="en-CA" b="1" u="sng" dirty="0" smtClean="0"/>
              <a:t> </a:t>
            </a:r>
            <a:r>
              <a:rPr lang="en-CA" b="1" u="sng" dirty="0" err="1" smtClean="0"/>
              <a:t>Chapitre</a:t>
            </a:r>
            <a:r>
              <a:rPr lang="en-CA" b="1" u="sng" dirty="0" smtClean="0"/>
              <a:t> 2</a:t>
            </a:r>
            <a:r>
              <a:rPr lang="en-CA" dirty="0"/>
              <a:t/>
            </a:r>
            <a:br>
              <a:rPr lang="en-CA" dirty="0"/>
            </a:br>
            <a:endParaRPr lang="en-CA" dirty="0"/>
          </a:p>
        </p:txBody>
      </p:sp>
      <p:sp>
        <p:nvSpPr>
          <p:cNvPr id="3" name="Text Placeholder 2"/>
          <p:cNvSpPr>
            <a:spLocks noGrp="1"/>
          </p:cNvSpPr>
          <p:nvPr>
            <p:ph type="body" idx="1"/>
          </p:nvPr>
        </p:nvSpPr>
        <p:spPr>
          <a:xfrm>
            <a:off x="683568" y="3645024"/>
            <a:ext cx="6135687" cy="1224136"/>
          </a:xfrm>
        </p:spPr>
        <p:txBody>
          <a:bodyPr>
            <a:normAutofit/>
          </a:bodyPr>
          <a:lstStyle/>
          <a:p>
            <a:r>
              <a:rPr lang="fr-CA" sz="3200" dirty="0" smtClean="0"/>
              <a:t>Page </a:t>
            </a:r>
            <a:r>
              <a:rPr lang="fr-CA" sz="3200" dirty="0" smtClean="0"/>
              <a:t>76-77 #1a-e, 2a-e, 7, 8, 9, 10, 11</a:t>
            </a:r>
            <a:r>
              <a:rPr lang="fr-CA" sz="3200" smtClean="0"/>
              <a:t>, 14, 15, 16, 20, 22</a:t>
            </a:r>
            <a:endParaRPr lang="en-CA" sz="3200" dirty="0"/>
          </a:p>
        </p:txBody>
      </p:sp>
    </p:spTree>
    <p:extLst>
      <p:ext uri="{BB962C8B-B14F-4D97-AF65-F5344CB8AC3E}">
        <p14:creationId xmlns:p14="http://schemas.microsoft.com/office/powerpoint/2010/main" val="3478423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Les </a:t>
            </a:r>
            <a:r>
              <a:rPr lang="en-CA" dirty="0" err="1" smtClean="0"/>
              <a:t>graines</a:t>
            </a:r>
            <a:endParaRPr lang="en-CA" dirty="0"/>
          </a:p>
        </p:txBody>
      </p:sp>
      <p:sp>
        <p:nvSpPr>
          <p:cNvPr id="3" name="Content Placeholder 2"/>
          <p:cNvSpPr>
            <a:spLocks noGrp="1"/>
          </p:cNvSpPr>
          <p:nvPr>
            <p:ph idx="1"/>
          </p:nvPr>
        </p:nvSpPr>
        <p:spPr>
          <a:xfrm>
            <a:off x="251520" y="1628800"/>
            <a:ext cx="4824536" cy="3970694"/>
          </a:xfrm>
        </p:spPr>
        <p:txBody>
          <a:bodyPr>
            <a:normAutofit/>
          </a:bodyPr>
          <a:lstStyle/>
          <a:p>
            <a:r>
              <a:rPr lang="en-CA" dirty="0" smtClean="0"/>
              <a:t>Chez la </a:t>
            </a:r>
            <a:r>
              <a:rPr lang="en-CA" dirty="0" err="1" smtClean="0"/>
              <a:t>majorité</a:t>
            </a:r>
            <a:r>
              <a:rPr lang="en-CA" dirty="0" smtClean="0"/>
              <a:t> des </a:t>
            </a:r>
            <a:r>
              <a:rPr lang="en-CA" dirty="0" err="1" smtClean="0"/>
              <a:t>plantes</a:t>
            </a:r>
            <a:r>
              <a:rPr lang="en-CA" dirty="0" smtClean="0"/>
              <a:t>, la reproduction </a:t>
            </a:r>
            <a:r>
              <a:rPr lang="en-CA" dirty="0" err="1" smtClean="0"/>
              <a:t>sexuée</a:t>
            </a:r>
            <a:r>
              <a:rPr lang="en-CA" dirty="0" smtClean="0"/>
              <a:t> </a:t>
            </a:r>
            <a:r>
              <a:rPr lang="en-CA" dirty="0" err="1" smtClean="0"/>
              <a:t>donne</a:t>
            </a:r>
            <a:r>
              <a:rPr lang="en-CA" dirty="0" smtClean="0"/>
              <a:t> des </a:t>
            </a:r>
            <a:r>
              <a:rPr lang="en-CA" dirty="0" err="1" smtClean="0">
                <a:solidFill>
                  <a:srgbClr val="FF0000"/>
                </a:solidFill>
              </a:rPr>
              <a:t>graines</a:t>
            </a:r>
            <a:r>
              <a:rPr lang="en-CA" dirty="0" smtClean="0"/>
              <a:t>.</a:t>
            </a:r>
          </a:p>
          <a:p>
            <a:r>
              <a:rPr lang="en-CA" dirty="0" err="1" smtClean="0"/>
              <a:t>Une</a:t>
            </a:r>
            <a:r>
              <a:rPr lang="en-CA" dirty="0" smtClean="0"/>
              <a:t> </a:t>
            </a:r>
            <a:r>
              <a:rPr lang="en-CA" dirty="0" err="1" smtClean="0"/>
              <a:t>graine</a:t>
            </a:r>
            <a:r>
              <a:rPr lang="en-CA" dirty="0" smtClean="0"/>
              <a:t> </a:t>
            </a:r>
            <a:r>
              <a:rPr lang="en-CA" dirty="0" err="1" smtClean="0">
                <a:solidFill>
                  <a:srgbClr val="FF0000"/>
                </a:solidFill>
              </a:rPr>
              <a:t>comprend</a:t>
            </a:r>
            <a:r>
              <a:rPr lang="en-CA" dirty="0" smtClean="0">
                <a:solidFill>
                  <a:srgbClr val="FF0000"/>
                </a:solidFill>
              </a:rPr>
              <a:t> tout </a:t>
            </a:r>
            <a:r>
              <a:rPr lang="en-CA" dirty="0" err="1" smtClean="0">
                <a:solidFill>
                  <a:srgbClr val="FF0000"/>
                </a:solidFill>
              </a:rPr>
              <a:t>ce</a:t>
            </a:r>
            <a:r>
              <a:rPr lang="en-CA" dirty="0" smtClean="0">
                <a:solidFill>
                  <a:srgbClr val="FF0000"/>
                </a:solidFill>
              </a:rPr>
              <a:t> qui </a:t>
            </a:r>
            <a:r>
              <a:rPr lang="en-CA" dirty="0" err="1" smtClean="0">
                <a:solidFill>
                  <a:srgbClr val="FF0000"/>
                </a:solidFill>
              </a:rPr>
              <a:t>est</a:t>
            </a:r>
            <a:r>
              <a:rPr lang="en-CA" dirty="0" smtClean="0">
                <a:solidFill>
                  <a:srgbClr val="FF0000"/>
                </a:solidFill>
              </a:rPr>
              <a:t> </a:t>
            </a:r>
            <a:r>
              <a:rPr lang="en-CA" dirty="0" err="1" smtClean="0">
                <a:solidFill>
                  <a:srgbClr val="FF0000"/>
                </a:solidFill>
              </a:rPr>
              <a:t>nécessaire</a:t>
            </a:r>
            <a:r>
              <a:rPr lang="en-CA" dirty="0" smtClean="0">
                <a:solidFill>
                  <a:srgbClr val="FF0000"/>
                </a:solidFill>
              </a:rPr>
              <a:t> à la reproduction: </a:t>
            </a:r>
          </a:p>
          <a:p>
            <a:pPr marL="868680" lvl="1" indent="-457200">
              <a:buFont typeface="+mj-lt"/>
              <a:buAutoNum type="arabicPeriod"/>
            </a:pPr>
            <a:r>
              <a:rPr lang="en-CA" dirty="0" smtClean="0">
                <a:solidFill>
                  <a:srgbClr val="FF0000"/>
                </a:solidFill>
              </a:rPr>
              <a:t>Un </a:t>
            </a:r>
            <a:r>
              <a:rPr lang="en-CA" dirty="0" err="1" smtClean="0">
                <a:solidFill>
                  <a:srgbClr val="FF0000"/>
                </a:solidFill>
              </a:rPr>
              <a:t>embryon</a:t>
            </a:r>
            <a:endParaRPr lang="en-CA" dirty="0" smtClean="0">
              <a:solidFill>
                <a:srgbClr val="FF0000"/>
              </a:solidFill>
            </a:endParaRPr>
          </a:p>
          <a:p>
            <a:pPr marL="868680" lvl="1" indent="-457200">
              <a:buFont typeface="+mj-lt"/>
              <a:buAutoNum type="arabicPeriod"/>
            </a:pPr>
            <a:r>
              <a:rPr lang="en-CA" dirty="0" smtClean="0">
                <a:solidFill>
                  <a:srgbClr val="FF0000"/>
                </a:solidFill>
              </a:rPr>
              <a:t>Un </a:t>
            </a:r>
            <a:r>
              <a:rPr lang="en-CA" dirty="0" err="1" smtClean="0">
                <a:solidFill>
                  <a:srgbClr val="FF0000"/>
                </a:solidFill>
              </a:rPr>
              <a:t>cotylédon</a:t>
            </a:r>
            <a:r>
              <a:rPr lang="en-CA" dirty="0" smtClean="0">
                <a:solidFill>
                  <a:srgbClr val="FF0000"/>
                </a:solidFill>
              </a:rPr>
              <a:t> </a:t>
            </a:r>
            <a:r>
              <a:rPr lang="en-CA" dirty="0" smtClean="0"/>
              <a:t>(</a:t>
            </a:r>
            <a:r>
              <a:rPr lang="en-CA" dirty="0" err="1" smtClean="0"/>
              <a:t>une</a:t>
            </a:r>
            <a:r>
              <a:rPr lang="en-CA" dirty="0" smtClean="0"/>
              <a:t> </a:t>
            </a:r>
            <a:r>
              <a:rPr lang="en-CA" dirty="0" err="1" smtClean="0"/>
              <a:t>réserve</a:t>
            </a:r>
            <a:r>
              <a:rPr lang="en-CA" dirty="0" smtClean="0"/>
              <a:t> de </a:t>
            </a:r>
            <a:r>
              <a:rPr lang="en-CA" dirty="0" err="1" smtClean="0"/>
              <a:t>nourriture</a:t>
            </a:r>
            <a:r>
              <a:rPr lang="en-CA" dirty="0" smtClean="0"/>
              <a:t>)</a:t>
            </a:r>
          </a:p>
          <a:p>
            <a:pPr marL="868680" lvl="1" indent="-457200">
              <a:buFont typeface="+mj-lt"/>
              <a:buAutoNum type="arabicPeriod"/>
            </a:pPr>
            <a:r>
              <a:rPr lang="en-CA" dirty="0" smtClean="0">
                <a:solidFill>
                  <a:srgbClr val="FF0000"/>
                </a:solidFill>
              </a:rPr>
              <a:t>Un </a:t>
            </a:r>
            <a:r>
              <a:rPr lang="en-CA" dirty="0" err="1" smtClean="0">
                <a:solidFill>
                  <a:srgbClr val="FF0000"/>
                </a:solidFill>
              </a:rPr>
              <a:t>tégument</a:t>
            </a:r>
            <a:r>
              <a:rPr lang="en-CA" dirty="0" smtClean="0">
                <a:solidFill>
                  <a:srgbClr val="FF0000"/>
                </a:solidFill>
              </a:rPr>
              <a:t> </a:t>
            </a:r>
            <a:r>
              <a:rPr lang="en-CA" dirty="0" smtClean="0"/>
              <a:t>(</a:t>
            </a:r>
            <a:r>
              <a:rPr lang="en-CA" dirty="0" err="1" smtClean="0"/>
              <a:t>protège</a:t>
            </a:r>
            <a:r>
              <a:rPr lang="en-CA" dirty="0" smtClean="0"/>
              <a:t> </a:t>
            </a:r>
            <a:r>
              <a:rPr lang="en-CA" dirty="0" err="1" smtClean="0"/>
              <a:t>l’embyron</a:t>
            </a:r>
            <a:r>
              <a:rPr lang="en-CA" dirty="0" smtClean="0"/>
              <a:t> </a:t>
            </a:r>
            <a:r>
              <a:rPr lang="en-CA" dirty="0" err="1" smtClean="0"/>
              <a:t>contre</a:t>
            </a:r>
            <a:r>
              <a:rPr lang="en-CA" dirty="0" smtClean="0"/>
              <a:t> la </a:t>
            </a:r>
            <a:r>
              <a:rPr lang="en-CA" dirty="0" err="1" smtClean="0"/>
              <a:t>sécheresse</a:t>
            </a:r>
            <a:r>
              <a:rPr lang="en-CA" dirty="0" smtClean="0"/>
              <a:t>) </a:t>
            </a:r>
            <a:endParaRPr lang="en-CA" dirty="0"/>
          </a:p>
        </p:txBody>
      </p:sp>
      <p:pic>
        <p:nvPicPr>
          <p:cNvPr id="1026" name="Picture 7" descr="https://lh6.googleusercontent.com/GUO-W_vPVhjiF9H6dxz_Dcau_9dR3GN85CAAtkCTNvuKkew2E3yMQi229kaarh8kUjstKYKTyNMma_UvMIBms3S4-N3peZRj6a59DYcT0_t0SDbIDlYSGhBgBgdxu3t9sXg7X6J3Jw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527" t="26200" r="21892" b="3052"/>
          <a:stretch/>
        </p:blipFill>
        <p:spPr bwMode="auto">
          <a:xfrm rot="5400000">
            <a:off x="4897705" y="3031286"/>
            <a:ext cx="3309029"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64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Les </a:t>
            </a:r>
            <a:r>
              <a:rPr lang="en-CA" dirty="0" err="1" smtClean="0"/>
              <a:t>plantes</a:t>
            </a:r>
            <a:r>
              <a:rPr lang="en-CA" dirty="0" smtClean="0"/>
              <a:t> qui </a:t>
            </a:r>
            <a:r>
              <a:rPr lang="en-CA" dirty="0" err="1" smtClean="0"/>
              <a:t>produisent</a:t>
            </a:r>
            <a:r>
              <a:rPr lang="en-CA" dirty="0" smtClean="0"/>
              <a:t> </a:t>
            </a:r>
            <a:r>
              <a:rPr lang="en-CA" dirty="0"/>
              <a:t>d</a:t>
            </a:r>
            <a:r>
              <a:rPr lang="en-CA" dirty="0" smtClean="0"/>
              <a:t>es </a:t>
            </a:r>
            <a:r>
              <a:rPr lang="en-CA" dirty="0" err="1" smtClean="0"/>
              <a:t>graines</a:t>
            </a:r>
            <a:endParaRPr lang="en-CA" dirty="0"/>
          </a:p>
        </p:txBody>
      </p:sp>
      <p:sp>
        <p:nvSpPr>
          <p:cNvPr id="3" name="Content Placeholder 2"/>
          <p:cNvSpPr>
            <a:spLocks noGrp="1"/>
          </p:cNvSpPr>
          <p:nvPr>
            <p:ph idx="1"/>
          </p:nvPr>
        </p:nvSpPr>
        <p:spPr>
          <a:xfrm>
            <a:off x="457200" y="1600200"/>
            <a:ext cx="7620000" cy="2260848"/>
          </a:xfrm>
        </p:spPr>
        <p:txBody>
          <a:bodyPr/>
          <a:lstStyle/>
          <a:p>
            <a:r>
              <a:rPr lang="en-CA" dirty="0" err="1" smtClean="0"/>
              <a:t>Deux</a:t>
            </a:r>
            <a:r>
              <a:rPr lang="en-CA" dirty="0" smtClean="0"/>
              <a:t> </a:t>
            </a:r>
            <a:r>
              <a:rPr lang="en-CA" dirty="0" err="1" smtClean="0"/>
              <a:t>grandes</a:t>
            </a:r>
            <a:r>
              <a:rPr lang="en-CA" dirty="0" smtClean="0"/>
              <a:t> </a:t>
            </a:r>
            <a:r>
              <a:rPr lang="en-CA" dirty="0" err="1" smtClean="0"/>
              <a:t>catégories</a:t>
            </a:r>
            <a:r>
              <a:rPr lang="en-CA" dirty="0" smtClean="0"/>
              <a:t> de </a:t>
            </a:r>
            <a:r>
              <a:rPr lang="en-CA" dirty="0" err="1" smtClean="0"/>
              <a:t>plantes</a:t>
            </a:r>
            <a:r>
              <a:rPr lang="en-CA" dirty="0" smtClean="0"/>
              <a:t>:</a:t>
            </a:r>
          </a:p>
          <a:p>
            <a:pPr lvl="1"/>
            <a:r>
              <a:rPr lang="en-CA" b="1" u="sng" dirty="0" smtClean="0"/>
              <a:t>Les </a:t>
            </a:r>
            <a:r>
              <a:rPr lang="en-CA" b="1" u="sng" dirty="0" err="1" smtClean="0"/>
              <a:t>angiospermes</a:t>
            </a:r>
            <a:r>
              <a:rPr lang="en-CA" b="1" u="sng" dirty="0" smtClean="0"/>
              <a:t> </a:t>
            </a:r>
            <a:r>
              <a:rPr lang="en-CA" dirty="0" smtClean="0"/>
              <a:t>– </a:t>
            </a:r>
            <a:r>
              <a:rPr lang="en-CA" dirty="0" smtClean="0">
                <a:solidFill>
                  <a:srgbClr val="FF0000"/>
                </a:solidFill>
              </a:rPr>
              <a:t>les </a:t>
            </a:r>
            <a:r>
              <a:rPr lang="en-CA" dirty="0" err="1" smtClean="0">
                <a:solidFill>
                  <a:srgbClr val="FF0000"/>
                </a:solidFill>
              </a:rPr>
              <a:t>plantes</a:t>
            </a:r>
            <a:r>
              <a:rPr lang="en-CA" dirty="0" smtClean="0">
                <a:solidFill>
                  <a:srgbClr val="FF0000"/>
                </a:solidFill>
              </a:rPr>
              <a:t> qui </a:t>
            </a:r>
            <a:r>
              <a:rPr lang="en-CA" dirty="0" err="1" smtClean="0">
                <a:solidFill>
                  <a:srgbClr val="FF0000"/>
                </a:solidFill>
              </a:rPr>
              <a:t>produisent</a:t>
            </a:r>
            <a:r>
              <a:rPr lang="en-CA" dirty="0" smtClean="0">
                <a:solidFill>
                  <a:srgbClr val="FF0000"/>
                </a:solidFill>
              </a:rPr>
              <a:t> les </a:t>
            </a:r>
            <a:r>
              <a:rPr lang="en-CA" dirty="0" err="1" smtClean="0">
                <a:solidFill>
                  <a:srgbClr val="FF0000"/>
                </a:solidFill>
              </a:rPr>
              <a:t>fleurs</a:t>
            </a:r>
            <a:r>
              <a:rPr lang="en-CA" dirty="0" smtClean="0">
                <a:solidFill>
                  <a:srgbClr val="FF0000"/>
                </a:solidFill>
              </a:rPr>
              <a:t>.</a:t>
            </a:r>
          </a:p>
          <a:p>
            <a:pPr lvl="2"/>
            <a:r>
              <a:rPr lang="en-CA" dirty="0" smtClean="0"/>
              <a:t>Les </a:t>
            </a:r>
            <a:r>
              <a:rPr lang="en-CA" dirty="0" err="1" smtClean="0"/>
              <a:t>graines</a:t>
            </a:r>
            <a:r>
              <a:rPr lang="en-CA" dirty="0" smtClean="0"/>
              <a:t> se </a:t>
            </a:r>
            <a:r>
              <a:rPr lang="en-CA" dirty="0" err="1" smtClean="0"/>
              <a:t>forment</a:t>
            </a:r>
            <a:r>
              <a:rPr lang="en-CA" dirty="0" smtClean="0"/>
              <a:t> à </a:t>
            </a:r>
            <a:r>
              <a:rPr lang="en-CA" dirty="0" err="1" smtClean="0"/>
              <a:t>l’intérieur</a:t>
            </a:r>
            <a:r>
              <a:rPr lang="en-CA" dirty="0" smtClean="0"/>
              <a:t> des </a:t>
            </a:r>
            <a:r>
              <a:rPr lang="en-CA" dirty="0" err="1" smtClean="0">
                <a:solidFill>
                  <a:srgbClr val="FF0000"/>
                </a:solidFill>
              </a:rPr>
              <a:t>fleurs</a:t>
            </a:r>
            <a:r>
              <a:rPr lang="en-CA" dirty="0" smtClean="0">
                <a:solidFill>
                  <a:srgbClr val="FF0000"/>
                </a:solidFill>
              </a:rPr>
              <a:t>.</a:t>
            </a:r>
          </a:p>
          <a:p>
            <a:pPr lvl="1"/>
            <a:r>
              <a:rPr lang="en-CA" b="1" u="sng" dirty="0" smtClean="0"/>
              <a:t>Les </a:t>
            </a:r>
            <a:r>
              <a:rPr lang="en-CA" b="1" u="sng" dirty="0" err="1" smtClean="0"/>
              <a:t>gymnospermes</a:t>
            </a:r>
            <a:r>
              <a:rPr lang="en-CA" dirty="0" smtClean="0"/>
              <a:t> – </a:t>
            </a:r>
            <a:r>
              <a:rPr lang="en-CA" dirty="0" smtClean="0">
                <a:solidFill>
                  <a:srgbClr val="FF0000"/>
                </a:solidFill>
              </a:rPr>
              <a:t>les </a:t>
            </a:r>
            <a:r>
              <a:rPr lang="en-CA" dirty="0" err="1" smtClean="0">
                <a:solidFill>
                  <a:srgbClr val="FF0000"/>
                </a:solidFill>
              </a:rPr>
              <a:t>plantes</a:t>
            </a:r>
            <a:r>
              <a:rPr lang="en-CA" dirty="0" smtClean="0">
                <a:solidFill>
                  <a:srgbClr val="FF0000"/>
                </a:solidFill>
              </a:rPr>
              <a:t> qui ne </a:t>
            </a:r>
            <a:r>
              <a:rPr lang="en-CA" dirty="0" err="1" smtClean="0">
                <a:solidFill>
                  <a:srgbClr val="FF0000"/>
                </a:solidFill>
              </a:rPr>
              <a:t>produisent</a:t>
            </a:r>
            <a:r>
              <a:rPr lang="en-CA" dirty="0" smtClean="0">
                <a:solidFill>
                  <a:srgbClr val="FF0000"/>
                </a:solidFill>
              </a:rPr>
              <a:t> pas les </a:t>
            </a:r>
            <a:r>
              <a:rPr lang="en-CA" dirty="0" err="1" smtClean="0">
                <a:solidFill>
                  <a:srgbClr val="FF0000"/>
                </a:solidFill>
              </a:rPr>
              <a:t>fleurs</a:t>
            </a:r>
            <a:r>
              <a:rPr lang="en-CA" dirty="0" smtClean="0">
                <a:solidFill>
                  <a:srgbClr val="FF0000"/>
                </a:solidFill>
              </a:rPr>
              <a:t>.</a:t>
            </a:r>
          </a:p>
          <a:p>
            <a:pPr lvl="2"/>
            <a:r>
              <a:rPr lang="en-CA" dirty="0" smtClean="0"/>
              <a:t>Les </a:t>
            </a:r>
            <a:r>
              <a:rPr lang="en-CA" dirty="0" err="1" smtClean="0"/>
              <a:t>graines</a:t>
            </a:r>
            <a:r>
              <a:rPr lang="en-CA" dirty="0" smtClean="0"/>
              <a:t> se </a:t>
            </a:r>
            <a:r>
              <a:rPr lang="en-CA" dirty="0" err="1" smtClean="0"/>
              <a:t>forment</a:t>
            </a:r>
            <a:r>
              <a:rPr lang="en-CA" dirty="0" smtClean="0"/>
              <a:t> à </a:t>
            </a:r>
            <a:r>
              <a:rPr lang="en-CA" dirty="0" err="1" smtClean="0"/>
              <a:t>l’intérieur</a:t>
            </a:r>
            <a:r>
              <a:rPr lang="en-CA" dirty="0" smtClean="0"/>
              <a:t> des </a:t>
            </a:r>
            <a:r>
              <a:rPr lang="en-CA" dirty="0" err="1" smtClean="0">
                <a:solidFill>
                  <a:srgbClr val="FF0000"/>
                </a:solidFill>
              </a:rPr>
              <a:t>cônes</a:t>
            </a:r>
            <a:r>
              <a:rPr lang="en-CA" dirty="0" smtClean="0">
                <a:solidFill>
                  <a:srgbClr val="FF0000"/>
                </a:solidFill>
              </a:rPr>
              <a:t>.</a:t>
            </a:r>
            <a:endParaRPr lang="en-CA" dirty="0">
              <a:solidFill>
                <a:srgbClr val="FF0000"/>
              </a:solidFill>
            </a:endParaRPr>
          </a:p>
        </p:txBody>
      </p:sp>
      <p:pic>
        <p:nvPicPr>
          <p:cNvPr id="2050" name="Picture 2" descr="Image result for angiosper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861048"/>
            <a:ext cx="2413224" cy="22724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ymnospe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3913378"/>
            <a:ext cx="4335582" cy="216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65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Les </a:t>
            </a:r>
            <a:r>
              <a:rPr lang="en-CA" dirty="0" err="1" smtClean="0"/>
              <a:t>plantes</a:t>
            </a:r>
            <a:r>
              <a:rPr lang="en-CA" dirty="0" smtClean="0"/>
              <a:t> qui ne </a:t>
            </a:r>
            <a:r>
              <a:rPr lang="en-CA" dirty="0" err="1" smtClean="0"/>
              <a:t>produisent</a:t>
            </a:r>
            <a:r>
              <a:rPr lang="en-CA" dirty="0" smtClean="0"/>
              <a:t> pas des </a:t>
            </a:r>
            <a:r>
              <a:rPr lang="en-CA" dirty="0" err="1" smtClean="0"/>
              <a:t>graines</a:t>
            </a:r>
            <a:endParaRPr lang="en-CA" dirty="0"/>
          </a:p>
        </p:txBody>
      </p:sp>
      <p:sp>
        <p:nvSpPr>
          <p:cNvPr id="3" name="Content Placeholder 2"/>
          <p:cNvSpPr>
            <a:spLocks noGrp="1"/>
          </p:cNvSpPr>
          <p:nvPr>
            <p:ph idx="1"/>
          </p:nvPr>
        </p:nvSpPr>
        <p:spPr>
          <a:xfrm>
            <a:off x="457200" y="1772816"/>
            <a:ext cx="7620000" cy="1440160"/>
          </a:xfrm>
        </p:spPr>
        <p:txBody>
          <a:bodyPr>
            <a:normAutofit/>
          </a:bodyPr>
          <a:lstStyle/>
          <a:p>
            <a:r>
              <a:rPr lang="en-CA" dirty="0" err="1" smtClean="0"/>
              <a:t>Certaines</a:t>
            </a:r>
            <a:r>
              <a:rPr lang="en-CA" dirty="0" smtClean="0"/>
              <a:t> </a:t>
            </a:r>
            <a:r>
              <a:rPr lang="en-CA" dirty="0" err="1" smtClean="0"/>
              <a:t>plantes</a:t>
            </a:r>
            <a:r>
              <a:rPr lang="en-CA" dirty="0" smtClean="0"/>
              <a:t> </a:t>
            </a:r>
            <a:r>
              <a:rPr lang="en-CA" dirty="0" err="1" smtClean="0"/>
              <a:t>reproduisent</a:t>
            </a:r>
            <a:r>
              <a:rPr lang="en-CA" dirty="0" smtClean="0"/>
              <a:t> </a:t>
            </a:r>
            <a:r>
              <a:rPr lang="en-CA" dirty="0" err="1" smtClean="0"/>
              <a:t>sexuellement</a:t>
            </a:r>
            <a:r>
              <a:rPr lang="en-CA" dirty="0" smtClean="0"/>
              <a:t>, </a:t>
            </a:r>
            <a:r>
              <a:rPr lang="en-CA" dirty="0" err="1" smtClean="0"/>
              <a:t>mais</a:t>
            </a:r>
            <a:r>
              <a:rPr lang="en-CA" dirty="0" smtClean="0"/>
              <a:t> </a:t>
            </a:r>
            <a:r>
              <a:rPr lang="en-CA" dirty="0" err="1" smtClean="0"/>
              <a:t>n’appartiennent</a:t>
            </a:r>
            <a:r>
              <a:rPr lang="en-CA" dirty="0" smtClean="0"/>
              <a:t> </a:t>
            </a:r>
            <a:r>
              <a:rPr lang="en-CA" dirty="0" err="1" smtClean="0"/>
              <a:t>ni</a:t>
            </a:r>
            <a:r>
              <a:rPr lang="en-CA" dirty="0" smtClean="0"/>
              <a:t> aux </a:t>
            </a:r>
            <a:r>
              <a:rPr lang="en-CA" dirty="0" err="1" smtClean="0"/>
              <a:t>angiospermes</a:t>
            </a:r>
            <a:r>
              <a:rPr lang="en-CA" dirty="0" smtClean="0"/>
              <a:t> </a:t>
            </a:r>
            <a:r>
              <a:rPr lang="en-CA" dirty="0" err="1" smtClean="0"/>
              <a:t>ni</a:t>
            </a:r>
            <a:r>
              <a:rPr lang="en-CA" dirty="0" smtClean="0"/>
              <a:t> aux </a:t>
            </a:r>
            <a:r>
              <a:rPr lang="en-CA" dirty="0" err="1" smtClean="0"/>
              <a:t>gymnospermes</a:t>
            </a:r>
            <a:r>
              <a:rPr lang="en-CA" dirty="0" smtClean="0"/>
              <a:t>.</a:t>
            </a:r>
          </a:p>
          <a:p>
            <a:pPr lvl="1"/>
            <a:r>
              <a:rPr lang="en-CA" b="1" u="sng" dirty="0" smtClean="0"/>
              <a:t>Les mousses </a:t>
            </a:r>
            <a:r>
              <a:rPr lang="en-CA" dirty="0" smtClean="0"/>
              <a:t>– </a:t>
            </a:r>
            <a:r>
              <a:rPr lang="en-CA" dirty="0" smtClean="0">
                <a:solidFill>
                  <a:srgbClr val="FF0000"/>
                </a:solidFill>
              </a:rPr>
              <a:t>les </a:t>
            </a:r>
            <a:r>
              <a:rPr lang="en-CA" dirty="0" err="1" smtClean="0">
                <a:solidFill>
                  <a:srgbClr val="FF0000"/>
                </a:solidFill>
              </a:rPr>
              <a:t>plantes</a:t>
            </a:r>
            <a:r>
              <a:rPr lang="en-CA" dirty="0" smtClean="0">
                <a:solidFill>
                  <a:srgbClr val="FF0000"/>
                </a:solidFill>
              </a:rPr>
              <a:t> qui se </a:t>
            </a:r>
            <a:r>
              <a:rPr lang="en-CA" dirty="0" err="1" smtClean="0">
                <a:solidFill>
                  <a:srgbClr val="FF0000"/>
                </a:solidFill>
              </a:rPr>
              <a:t>reproduisent</a:t>
            </a:r>
            <a:r>
              <a:rPr lang="en-CA" dirty="0" smtClean="0">
                <a:solidFill>
                  <a:srgbClr val="FF0000"/>
                </a:solidFill>
              </a:rPr>
              <a:t> de </a:t>
            </a:r>
            <a:r>
              <a:rPr lang="en-CA" dirty="0" err="1" smtClean="0">
                <a:solidFill>
                  <a:srgbClr val="FF0000"/>
                </a:solidFill>
              </a:rPr>
              <a:t>manière</a:t>
            </a:r>
            <a:r>
              <a:rPr lang="en-CA" dirty="0" smtClean="0">
                <a:solidFill>
                  <a:srgbClr val="FF0000"/>
                </a:solidFill>
              </a:rPr>
              <a:t> </a:t>
            </a:r>
            <a:r>
              <a:rPr lang="en-CA" dirty="0" err="1" smtClean="0">
                <a:solidFill>
                  <a:srgbClr val="FF0000"/>
                </a:solidFill>
              </a:rPr>
              <a:t>sexuée</a:t>
            </a:r>
            <a:r>
              <a:rPr lang="en-CA" dirty="0" smtClean="0">
                <a:solidFill>
                  <a:srgbClr val="FF0000"/>
                </a:solidFill>
              </a:rPr>
              <a:t>, </a:t>
            </a:r>
            <a:r>
              <a:rPr lang="en-CA" dirty="0" err="1" smtClean="0">
                <a:solidFill>
                  <a:srgbClr val="FF0000"/>
                </a:solidFill>
              </a:rPr>
              <a:t>mais</a:t>
            </a:r>
            <a:r>
              <a:rPr lang="en-CA" dirty="0" smtClean="0">
                <a:solidFill>
                  <a:srgbClr val="FF0000"/>
                </a:solidFill>
              </a:rPr>
              <a:t> sans </a:t>
            </a:r>
            <a:r>
              <a:rPr lang="en-CA" dirty="0" err="1" smtClean="0">
                <a:solidFill>
                  <a:srgbClr val="FF0000"/>
                </a:solidFill>
              </a:rPr>
              <a:t>graines</a:t>
            </a:r>
            <a:r>
              <a:rPr lang="en-CA" dirty="0" smtClean="0">
                <a:solidFill>
                  <a:srgbClr val="FF0000"/>
                </a:solidFill>
              </a:rPr>
              <a:t>. </a:t>
            </a:r>
            <a:endParaRPr lang="en-CA" dirty="0">
              <a:solidFill>
                <a:srgbClr val="FF0000"/>
              </a:solidFill>
            </a:endParaRPr>
          </a:p>
        </p:txBody>
      </p:sp>
      <p:pic>
        <p:nvPicPr>
          <p:cNvPr id="3074" name="Picture 2" descr="Image result for mo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3352130"/>
            <a:ext cx="4970507" cy="311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87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La reproduction </a:t>
            </a:r>
            <a:r>
              <a:rPr lang="en-CA" dirty="0" err="1" smtClean="0"/>
              <a:t>sexuée</a:t>
            </a:r>
            <a:r>
              <a:rPr lang="en-CA" dirty="0" smtClean="0"/>
              <a:t> chez les </a:t>
            </a:r>
            <a:r>
              <a:rPr lang="en-CA" dirty="0" err="1" smtClean="0"/>
              <a:t>angiospermes</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729251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Les </a:t>
            </a:r>
            <a:r>
              <a:rPr lang="en-CA" dirty="0" err="1" smtClean="0"/>
              <a:t>angiospermes</a:t>
            </a:r>
            <a:endParaRPr lang="en-CA" dirty="0"/>
          </a:p>
        </p:txBody>
      </p:sp>
      <p:sp>
        <p:nvSpPr>
          <p:cNvPr id="3" name="Content Placeholder 2"/>
          <p:cNvSpPr>
            <a:spLocks noGrp="1"/>
          </p:cNvSpPr>
          <p:nvPr>
            <p:ph idx="1"/>
          </p:nvPr>
        </p:nvSpPr>
        <p:spPr>
          <a:xfrm>
            <a:off x="457200" y="1600200"/>
            <a:ext cx="7620000" cy="2980928"/>
          </a:xfrm>
        </p:spPr>
        <p:txBody>
          <a:bodyPr/>
          <a:lstStyle/>
          <a:p>
            <a:r>
              <a:rPr lang="en-CA" dirty="0" smtClean="0"/>
              <a:t>&gt;50% des </a:t>
            </a:r>
            <a:r>
              <a:rPr lang="en-CA" dirty="0" err="1" smtClean="0"/>
              <a:t>espèces</a:t>
            </a:r>
            <a:r>
              <a:rPr lang="en-CA" dirty="0" smtClean="0"/>
              <a:t> de </a:t>
            </a:r>
            <a:r>
              <a:rPr lang="en-CA" dirty="0" err="1" smtClean="0"/>
              <a:t>plantes</a:t>
            </a:r>
            <a:r>
              <a:rPr lang="en-CA" dirty="0" smtClean="0"/>
              <a:t> </a:t>
            </a:r>
            <a:r>
              <a:rPr lang="en-CA" dirty="0" smtClean="0">
                <a:sym typeface="Wingdings" panose="05000000000000000000" pitchFamily="2" charset="2"/>
              </a:rPr>
              <a:t> </a:t>
            </a:r>
            <a:r>
              <a:rPr lang="en-CA" dirty="0" smtClean="0"/>
              <a:t>des </a:t>
            </a:r>
            <a:r>
              <a:rPr lang="en-CA" dirty="0" err="1" smtClean="0"/>
              <a:t>angiospermes</a:t>
            </a:r>
            <a:r>
              <a:rPr lang="en-CA" dirty="0" smtClean="0"/>
              <a:t>. </a:t>
            </a:r>
          </a:p>
          <a:p>
            <a:r>
              <a:rPr lang="en-CA" dirty="0" err="1" smtClean="0"/>
              <a:t>Certaines</a:t>
            </a:r>
            <a:r>
              <a:rPr lang="en-CA" dirty="0" smtClean="0"/>
              <a:t> de </a:t>
            </a:r>
            <a:r>
              <a:rPr lang="en-CA" dirty="0" err="1" smtClean="0"/>
              <a:t>ces</a:t>
            </a:r>
            <a:r>
              <a:rPr lang="en-CA" dirty="0" smtClean="0"/>
              <a:t> </a:t>
            </a:r>
            <a:r>
              <a:rPr lang="en-CA" dirty="0" err="1" smtClean="0"/>
              <a:t>plantes</a:t>
            </a:r>
            <a:r>
              <a:rPr lang="en-CA" dirty="0" smtClean="0"/>
              <a:t> </a:t>
            </a:r>
            <a:r>
              <a:rPr lang="en-CA" dirty="0" err="1" smtClean="0"/>
              <a:t>produisent</a:t>
            </a:r>
            <a:r>
              <a:rPr lang="en-CA" dirty="0" smtClean="0"/>
              <a:t> de </a:t>
            </a:r>
            <a:r>
              <a:rPr lang="en-CA" dirty="0" err="1" smtClean="0"/>
              <a:t>grandes</a:t>
            </a:r>
            <a:r>
              <a:rPr lang="en-CA" dirty="0" smtClean="0"/>
              <a:t> </a:t>
            </a:r>
            <a:r>
              <a:rPr lang="en-CA" dirty="0" err="1" smtClean="0"/>
              <a:t>fleurs</a:t>
            </a:r>
            <a:r>
              <a:rPr lang="en-CA" dirty="0" smtClean="0"/>
              <a:t> aux </a:t>
            </a:r>
            <a:r>
              <a:rPr lang="en-CA" dirty="0" err="1" smtClean="0"/>
              <a:t>couleurs</a:t>
            </a:r>
            <a:r>
              <a:rPr lang="en-CA" dirty="0" smtClean="0"/>
              <a:t> </a:t>
            </a:r>
            <a:r>
              <a:rPr lang="en-CA" dirty="0" err="1" smtClean="0"/>
              <a:t>éclatantes</a:t>
            </a:r>
            <a:r>
              <a:rPr lang="en-CA" dirty="0" smtClean="0"/>
              <a:t>, </a:t>
            </a:r>
            <a:r>
              <a:rPr lang="en-CA" dirty="0" err="1" smtClean="0"/>
              <a:t>comme</a:t>
            </a:r>
            <a:r>
              <a:rPr lang="en-CA" dirty="0" smtClean="0"/>
              <a:t> les </a:t>
            </a:r>
            <a:r>
              <a:rPr lang="en-CA" dirty="0" err="1" smtClean="0"/>
              <a:t>chrysanthèmes</a:t>
            </a:r>
            <a:r>
              <a:rPr lang="en-CA" dirty="0" smtClean="0"/>
              <a:t>. </a:t>
            </a:r>
          </a:p>
          <a:p>
            <a:r>
              <a:rPr lang="en-CA" dirty="0" err="1" smtClean="0"/>
              <a:t>D’autres</a:t>
            </a:r>
            <a:r>
              <a:rPr lang="en-CA" dirty="0" smtClean="0"/>
              <a:t> </a:t>
            </a:r>
            <a:r>
              <a:rPr lang="en-CA" dirty="0" err="1" smtClean="0"/>
              <a:t>produisent</a:t>
            </a:r>
            <a:r>
              <a:rPr lang="en-CA" dirty="0" smtClean="0"/>
              <a:t> des </a:t>
            </a:r>
            <a:r>
              <a:rPr lang="en-CA" dirty="0" err="1" smtClean="0"/>
              <a:t>fleurs</a:t>
            </a:r>
            <a:r>
              <a:rPr lang="en-CA" dirty="0" smtClean="0"/>
              <a:t> </a:t>
            </a:r>
            <a:r>
              <a:rPr lang="en-CA" dirty="0" err="1" smtClean="0"/>
              <a:t>minuscules</a:t>
            </a:r>
            <a:r>
              <a:rPr lang="en-CA" dirty="0" smtClean="0"/>
              <a:t> qui </a:t>
            </a:r>
            <a:r>
              <a:rPr lang="en-CA" dirty="0" err="1" smtClean="0"/>
              <a:t>n’attirent</a:t>
            </a:r>
            <a:r>
              <a:rPr lang="en-CA" dirty="0" smtClean="0"/>
              <a:t> pas </a:t>
            </a:r>
            <a:r>
              <a:rPr lang="en-CA" dirty="0" err="1" smtClean="0"/>
              <a:t>l’attention</a:t>
            </a:r>
            <a:r>
              <a:rPr lang="en-CA" dirty="0" smtClean="0"/>
              <a:t>, </a:t>
            </a:r>
            <a:r>
              <a:rPr lang="en-CA" dirty="0" err="1" smtClean="0"/>
              <a:t>comme</a:t>
            </a:r>
            <a:r>
              <a:rPr lang="en-CA" dirty="0" smtClean="0"/>
              <a:t> </a:t>
            </a:r>
            <a:r>
              <a:rPr lang="en-CA" dirty="0" err="1" smtClean="0"/>
              <a:t>l’herbe</a:t>
            </a:r>
            <a:r>
              <a:rPr lang="en-CA" dirty="0" smtClean="0"/>
              <a:t>. </a:t>
            </a:r>
          </a:p>
          <a:p>
            <a:r>
              <a:rPr lang="en-CA" dirty="0" err="1" smtClean="0"/>
              <a:t>En</a:t>
            </a:r>
            <a:r>
              <a:rPr lang="en-CA" dirty="0" smtClean="0"/>
              <a:t> </a:t>
            </a:r>
            <a:r>
              <a:rPr lang="en-CA" dirty="0" err="1" smtClean="0"/>
              <a:t>depit</a:t>
            </a:r>
            <a:r>
              <a:rPr lang="en-CA" dirty="0" smtClean="0"/>
              <a:t> de </a:t>
            </a:r>
            <a:r>
              <a:rPr lang="en-CA" dirty="0" err="1" smtClean="0"/>
              <a:t>leur</a:t>
            </a:r>
            <a:r>
              <a:rPr lang="en-CA" dirty="0" smtClean="0"/>
              <a:t> </a:t>
            </a:r>
            <a:r>
              <a:rPr lang="en-CA" dirty="0" err="1" smtClean="0"/>
              <a:t>taille</a:t>
            </a:r>
            <a:r>
              <a:rPr lang="en-CA" dirty="0" smtClean="0"/>
              <a:t>, </a:t>
            </a:r>
            <a:r>
              <a:rPr lang="en-CA" dirty="0" err="1" smtClean="0"/>
              <a:t>toute</a:t>
            </a:r>
            <a:r>
              <a:rPr lang="en-CA" dirty="0" smtClean="0"/>
              <a:t> les </a:t>
            </a:r>
            <a:r>
              <a:rPr lang="en-CA" dirty="0" err="1" smtClean="0"/>
              <a:t>fleurs</a:t>
            </a:r>
            <a:r>
              <a:rPr lang="en-CA" dirty="0" smtClean="0"/>
              <a:t> </a:t>
            </a:r>
            <a:r>
              <a:rPr lang="en-CA" dirty="0" err="1" smtClean="0"/>
              <a:t>ont</a:t>
            </a:r>
            <a:r>
              <a:rPr lang="en-CA" dirty="0" smtClean="0"/>
              <a:t> la </a:t>
            </a:r>
            <a:r>
              <a:rPr lang="en-CA" dirty="0" err="1" smtClean="0"/>
              <a:t>même</a:t>
            </a:r>
            <a:r>
              <a:rPr lang="en-CA" dirty="0" smtClean="0"/>
              <a:t> </a:t>
            </a:r>
            <a:r>
              <a:rPr lang="en-CA" dirty="0" err="1" smtClean="0"/>
              <a:t>fonction</a:t>
            </a:r>
            <a:r>
              <a:rPr lang="en-CA" dirty="0" smtClean="0"/>
              <a:t>: </a:t>
            </a:r>
            <a:r>
              <a:rPr lang="en-CA" dirty="0" err="1" smtClean="0"/>
              <a:t>elles</a:t>
            </a:r>
            <a:r>
              <a:rPr lang="en-CA" dirty="0" smtClean="0"/>
              <a:t> </a:t>
            </a:r>
            <a:r>
              <a:rPr lang="en-CA" dirty="0" err="1" smtClean="0"/>
              <a:t>contiennent</a:t>
            </a:r>
            <a:r>
              <a:rPr lang="en-CA" dirty="0" smtClean="0"/>
              <a:t> les </a:t>
            </a:r>
            <a:r>
              <a:rPr lang="en-CA" dirty="0" err="1" smtClean="0">
                <a:solidFill>
                  <a:srgbClr val="FF0000"/>
                </a:solidFill>
              </a:rPr>
              <a:t>organes</a:t>
            </a:r>
            <a:r>
              <a:rPr lang="en-CA" dirty="0" smtClean="0">
                <a:solidFill>
                  <a:srgbClr val="FF0000"/>
                </a:solidFill>
              </a:rPr>
              <a:t> </a:t>
            </a:r>
            <a:r>
              <a:rPr lang="en-CA" dirty="0" err="1" smtClean="0">
                <a:solidFill>
                  <a:srgbClr val="FF0000"/>
                </a:solidFill>
              </a:rPr>
              <a:t>reproducteurs</a:t>
            </a:r>
            <a:r>
              <a:rPr lang="en-CA" dirty="0" smtClean="0">
                <a:solidFill>
                  <a:srgbClr val="FF0000"/>
                </a:solidFill>
              </a:rPr>
              <a:t> </a:t>
            </a:r>
            <a:r>
              <a:rPr lang="en-CA" dirty="0" smtClean="0"/>
              <a:t>de la </a:t>
            </a:r>
            <a:r>
              <a:rPr lang="en-CA" dirty="0" err="1" smtClean="0"/>
              <a:t>plante</a:t>
            </a:r>
            <a:r>
              <a:rPr lang="en-CA" dirty="0" smtClean="0"/>
              <a:t>. </a:t>
            </a:r>
          </a:p>
        </p:txBody>
      </p:sp>
      <p:pic>
        <p:nvPicPr>
          <p:cNvPr id="4098" name="Picture 2" descr="Image result for chrysanthè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4653136"/>
            <a:ext cx="2304256" cy="20398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l'her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4781860"/>
            <a:ext cx="2664296" cy="1782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90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36912"/>
            <a:ext cx="7659687" cy="792088"/>
          </a:xfrm>
        </p:spPr>
        <p:txBody>
          <a:bodyPr/>
          <a:lstStyle/>
          <a:p>
            <a:r>
              <a:rPr lang="en-CA" dirty="0" err="1" smtClean="0"/>
              <a:t>feuille</a:t>
            </a:r>
            <a:endParaRPr lang="en-CA" dirty="0"/>
          </a:p>
        </p:txBody>
      </p:sp>
    </p:spTree>
    <p:extLst>
      <p:ext uri="{BB962C8B-B14F-4D97-AF65-F5344CB8AC3E}">
        <p14:creationId xmlns:p14="http://schemas.microsoft.com/office/powerpoint/2010/main" val="1354816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7620000" cy="1143000"/>
          </a:xfrm>
        </p:spPr>
        <p:txBody>
          <a:bodyPr/>
          <a:lstStyle/>
          <a:p>
            <a:r>
              <a:rPr lang="en-CA" dirty="0" smtClean="0"/>
              <a:t>Les </a:t>
            </a:r>
            <a:r>
              <a:rPr lang="en-CA" dirty="0" err="1" smtClean="0"/>
              <a:t>organes</a:t>
            </a:r>
            <a:r>
              <a:rPr lang="en-CA" dirty="0" smtClean="0"/>
              <a:t> </a:t>
            </a:r>
            <a:r>
              <a:rPr lang="en-CA" dirty="0" err="1" smtClean="0"/>
              <a:t>reproducteurs</a:t>
            </a:r>
            <a:endParaRPr lang="en-CA" dirty="0"/>
          </a:p>
        </p:txBody>
      </p:sp>
      <p:sp>
        <p:nvSpPr>
          <p:cNvPr id="3" name="Content Placeholder 2"/>
          <p:cNvSpPr>
            <a:spLocks noGrp="1"/>
          </p:cNvSpPr>
          <p:nvPr>
            <p:ph idx="1"/>
          </p:nvPr>
        </p:nvSpPr>
        <p:spPr>
          <a:xfrm>
            <a:off x="395536" y="1196752"/>
            <a:ext cx="7620000" cy="2332856"/>
          </a:xfrm>
        </p:spPr>
        <p:txBody>
          <a:bodyPr>
            <a:noAutofit/>
          </a:bodyPr>
          <a:lstStyle/>
          <a:p>
            <a:r>
              <a:rPr lang="en-CA" sz="2400" b="1" dirty="0" smtClean="0"/>
              <a:t>Pistil </a:t>
            </a:r>
            <a:r>
              <a:rPr lang="en-CA" sz="2400" dirty="0" smtClean="0"/>
              <a:t>– </a:t>
            </a:r>
            <a:r>
              <a:rPr lang="en-CA" sz="2400" dirty="0" err="1" smtClean="0"/>
              <a:t>l’organe</a:t>
            </a:r>
            <a:r>
              <a:rPr lang="en-CA" sz="2400" dirty="0" smtClean="0"/>
              <a:t> </a:t>
            </a:r>
            <a:r>
              <a:rPr lang="en-CA" sz="2400" dirty="0" err="1" smtClean="0"/>
              <a:t>reproducteur</a:t>
            </a:r>
            <a:r>
              <a:rPr lang="en-CA" sz="2400" dirty="0" smtClean="0"/>
              <a:t> </a:t>
            </a:r>
            <a:r>
              <a:rPr lang="en-CA" sz="2400" dirty="0" err="1" smtClean="0"/>
              <a:t>femelle</a:t>
            </a:r>
            <a:r>
              <a:rPr lang="en-CA" sz="2400" dirty="0" smtClean="0"/>
              <a:t>.</a:t>
            </a:r>
          </a:p>
          <a:p>
            <a:pPr lvl="1"/>
            <a:r>
              <a:rPr lang="en-CA" sz="2200" dirty="0" smtClean="0"/>
              <a:t>Composer du </a:t>
            </a:r>
            <a:r>
              <a:rPr lang="en-CA" sz="2200" dirty="0" err="1" smtClean="0">
                <a:solidFill>
                  <a:srgbClr val="FF0000"/>
                </a:solidFill>
              </a:rPr>
              <a:t>stigmate</a:t>
            </a:r>
            <a:r>
              <a:rPr lang="en-CA" sz="2200" dirty="0" smtClean="0"/>
              <a:t>, du </a:t>
            </a:r>
            <a:r>
              <a:rPr lang="en-CA" sz="2200" dirty="0" smtClean="0">
                <a:solidFill>
                  <a:srgbClr val="FF0000"/>
                </a:solidFill>
              </a:rPr>
              <a:t>style</a:t>
            </a:r>
            <a:r>
              <a:rPr lang="en-CA" sz="2200" dirty="0" smtClean="0"/>
              <a:t>, de </a:t>
            </a:r>
            <a:r>
              <a:rPr lang="en-CA" sz="2200" dirty="0" err="1" smtClean="0"/>
              <a:t>l’</a:t>
            </a:r>
            <a:r>
              <a:rPr lang="en-CA" sz="2200" dirty="0" err="1" smtClean="0">
                <a:solidFill>
                  <a:srgbClr val="FF0000"/>
                </a:solidFill>
              </a:rPr>
              <a:t>ovaire</a:t>
            </a:r>
            <a:r>
              <a:rPr lang="en-CA" sz="2200" dirty="0" smtClean="0"/>
              <a:t> et les </a:t>
            </a:r>
            <a:r>
              <a:rPr lang="en-CA" sz="2200" dirty="0" smtClean="0">
                <a:solidFill>
                  <a:srgbClr val="FF0000"/>
                </a:solidFill>
              </a:rPr>
              <a:t>ovules</a:t>
            </a:r>
            <a:r>
              <a:rPr lang="en-CA" sz="2200" dirty="0" smtClean="0"/>
              <a:t>.</a:t>
            </a:r>
          </a:p>
          <a:p>
            <a:pPr marL="411480" lvl="1" indent="0">
              <a:buNone/>
            </a:pPr>
            <a:endParaRPr lang="en-CA" sz="2200" dirty="0" smtClean="0"/>
          </a:p>
          <a:p>
            <a:r>
              <a:rPr lang="en-CA" sz="2400" b="1" dirty="0" err="1" smtClean="0"/>
              <a:t>Étamine</a:t>
            </a:r>
            <a:r>
              <a:rPr lang="en-CA" sz="2400" b="1" dirty="0" smtClean="0"/>
              <a:t> (</a:t>
            </a:r>
            <a:r>
              <a:rPr lang="en-CA" sz="2400" b="1" dirty="0" err="1" smtClean="0"/>
              <a:t>ou</a:t>
            </a:r>
            <a:r>
              <a:rPr lang="en-CA" sz="2400" b="1" dirty="0" smtClean="0"/>
              <a:t> </a:t>
            </a:r>
            <a:r>
              <a:rPr lang="en-CA" sz="2400" b="1" dirty="0" err="1" smtClean="0"/>
              <a:t>stamène</a:t>
            </a:r>
            <a:r>
              <a:rPr lang="en-CA" sz="2400" b="1" dirty="0" smtClean="0"/>
              <a:t>) </a:t>
            </a:r>
            <a:r>
              <a:rPr lang="en-CA" sz="2400" dirty="0" smtClean="0"/>
              <a:t>– </a:t>
            </a:r>
            <a:r>
              <a:rPr lang="en-CA" sz="2400" dirty="0" err="1" smtClean="0"/>
              <a:t>l’organe</a:t>
            </a:r>
            <a:r>
              <a:rPr lang="en-CA" sz="2400" dirty="0" smtClean="0"/>
              <a:t> </a:t>
            </a:r>
            <a:r>
              <a:rPr lang="en-CA" sz="2400" dirty="0" err="1" smtClean="0"/>
              <a:t>reproducteur</a:t>
            </a:r>
            <a:r>
              <a:rPr lang="en-CA" sz="2400" dirty="0" smtClean="0"/>
              <a:t> male.</a:t>
            </a:r>
          </a:p>
          <a:p>
            <a:pPr lvl="1"/>
            <a:r>
              <a:rPr lang="en-CA" sz="2200" dirty="0" smtClean="0"/>
              <a:t>Composer de </a:t>
            </a:r>
            <a:r>
              <a:rPr lang="en-CA" sz="2200" dirty="0" err="1" smtClean="0"/>
              <a:t>l’</a:t>
            </a:r>
            <a:r>
              <a:rPr lang="en-CA" sz="2200" dirty="0" err="1" smtClean="0">
                <a:solidFill>
                  <a:srgbClr val="FF0000"/>
                </a:solidFill>
              </a:rPr>
              <a:t>anthère</a:t>
            </a:r>
            <a:r>
              <a:rPr lang="en-CA" sz="2200" dirty="0" smtClean="0"/>
              <a:t>, du </a:t>
            </a:r>
            <a:r>
              <a:rPr lang="en-CA" sz="2200" dirty="0" smtClean="0">
                <a:solidFill>
                  <a:srgbClr val="FF0000"/>
                </a:solidFill>
              </a:rPr>
              <a:t>filet</a:t>
            </a:r>
            <a:r>
              <a:rPr lang="en-CA" sz="2200" dirty="0" smtClean="0"/>
              <a:t> et des </a:t>
            </a:r>
            <a:r>
              <a:rPr lang="en-CA" sz="2200" dirty="0" err="1" smtClean="0">
                <a:solidFill>
                  <a:srgbClr val="FF0000"/>
                </a:solidFill>
              </a:rPr>
              <a:t>graines</a:t>
            </a:r>
            <a:r>
              <a:rPr lang="en-CA" sz="2200" dirty="0" smtClean="0">
                <a:solidFill>
                  <a:srgbClr val="FF0000"/>
                </a:solidFill>
              </a:rPr>
              <a:t> de pollen. </a:t>
            </a:r>
            <a:endParaRPr lang="en-CA" sz="2200" dirty="0">
              <a:solidFill>
                <a:srgbClr val="FF0000"/>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322" t="12256" r="7273" b="29582"/>
          <a:stretch/>
        </p:blipFill>
        <p:spPr>
          <a:xfrm>
            <a:off x="611558" y="3458189"/>
            <a:ext cx="7045923" cy="3399811"/>
          </a:xfrm>
          <a:prstGeom prst="rect">
            <a:avLst/>
          </a:prstGeom>
        </p:spPr>
      </p:pic>
    </p:spTree>
    <p:extLst>
      <p:ext uri="{BB962C8B-B14F-4D97-AF65-F5344CB8AC3E}">
        <p14:creationId xmlns:p14="http://schemas.microsoft.com/office/powerpoint/2010/main" val="20554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1884</TotalTime>
  <Words>958</Words>
  <Application>Microsoft Office PowerPoint</Application>
  <PresentationFormat>On-screen Show (4:3)</PresentationFormat>
  <Paragraphs>96</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Cambria</vt:lpstr>
      <vt:lpstr>Wingdings</vt:lpstr>
      <vt:lpstr>Adjacency</vt:lpstr>
      <vt:lpstr>La reproduction sexuée chez les plantes</vt:lpstr>
      <vt:lpstr>Introduction</vt:lpstr>
      <vt:lpstr>Les graines</vt:lpstr>
      <vt:lpstr>Les plantes qui produisent des graines</vt:lpstr>
      <vt:lpstr>Les plantes qui ne produisent pas des graines</vt:lpstr>
      <vt:lpstr>La reproduction sexuée chez les angiospermes</vt:lpstr>
      <vt:lpstr>Les angiospermes</vt:lpstr>
      <vt:lpstr>feuille</vt:lpstr>
      <vt:lpstr>Les organes reproducteurs</vt:lpstr>
      <vt:lpstr>La pollonisation</vt:lpstr>
      <vt:lpstr>La fécondation</vt:lpstr>
      <vt:lpstr>Une graine</vt:lpstr>
      <vt:lpstr>La dissémination des graines</vt:lpstr>
      <vt:lpstr>Pourquoi loin de la plante-mère?</vt:lpstr>
      <vt:lpstr>La germination</vt:lpstr>
      <vt:lpstr>Vérifie ce que tu as compris </vt:lpstr>
      <vt:lpstr>PowerPoint Presentation</vt:lpstr>
      <vt:lpstr>PowerPoint Presentation</vt:lpstr>
      <vt:lpstr>La reproduction sexuée chez les gymnospermes</vt:lpstr>
      <vt:lpstr>PowerPoint Presentation</vt:lpstr>
      <vt:lpstr>Les gymnosperms: cycle vital</vt:lpstr>
      <vt:lpstr>Les gymnosperms: les graines</vt:lpstr>
      <vt:lpstr>La reproduction sexuée chez les mousses</vt:lpstr>
      <vt:lpstr>Les mousses</vt:lpstr>
      <vt:lpstr>Vérifie ce que tu as compris </vt:lpstr>
      <vt:lpstr>PowerPoint Presentation</vt:lpstr>
      <vt:lpstr>Révision Chapitre 2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reproduction sexuée chez les plantes</dc:title>
  <dc:creator>user</dc:creator>
  <cp:lastModifiedBy>User</cp:lastModifiedBy>
  <cp:revision>21</cp:revision>
  <cp:lastPrinted>2019-11-22T19:21:12Z</cp:lastPrinted>
  <dcterms:created xsi:type="dcterms:W3CDTF">2017-11-14T11:51:13Z</dcterms:created>
  <dcterms:modified xsi:type="dcterms:W3CDTF">2019-11-29T18:57:34Z</dcterms:modified>
</cp:coreProperties>
</file>