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3" r:id="rId9"/>
    <p:sldId id="264" r:id="rId10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8389" autoAdjust="0"/>
  </p:normalViewPr>
  <p:slideViewPr>
    <p:cSldViewPr snapToGrid="0">
      <p:cViewPr varScale="1">
        <p:scale>
          <a:sx n="81" d="100"/>
          <a:sy n="81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649CF16-044E-42B8-B34B-6F22C12F18EF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461070B-838C-43F7-8D2A-15920091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62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AAF76BA-8873-4BB5-94A3-19A5DF994D54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EB1316D-80D1-4802-802A-B66D7B71D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24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1316D-80D1-4802-802A-B66D7B71D7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68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1316D-80D1-4802-802A-B66D7B71D7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5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tELZEPcgKkE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biotechnologie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Chapitre</a:t>
            </a:r>
            <a:r>
              <a:rPr lang="en-US" dirty="0" smtClean="0"/>
              <a:t> 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53910" y="1850807"/>
            <a:ext cx="5296768" cy="264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390"/>
            <a:ext cx="10131425" cy="896471"/>
          </a:xfrm>
        </p:spPr>
        <p:txBody>
          <a:bodyPr/>
          <a:lstStyle/>
          <a:p>
            <a:r>
              <a:rPr lang="en-US" u="sng" dirty="0" smtClean="0"/>
              <a:t>La </a:t>
            </a:r>
            <a:r>
              <a:rPr lang="en-US" u="sng" dirty="0" err="1" smtClean="0"/>
              <a:t>biotechnologie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387736"/>
            <a:ext cx="10131425" cy="5249733"/>
          </a:xfrm>
        </p:spPr>
        <p:txBody>
          <a:bodyPr>
            <a:normAutofit/>
          </a:bodyPr>
          <a:lstStyle/>
          <a:p>
            <a:r>
              <a:rPr lang="fr-CA" sz="2400" u="sng" dirty="0" smtClean="0">
                <a:solidFill>
                  <a:srgbClr val="FFFF00"/>
                </a:solidFill>
              </a:rPr>
              <a:t>La biotechnologie </a:t>
            </a:r>
            <a:r>
              <a:rPr lang="fr-CA" sz="2400" dirty="0" smtClean="0"/>
              <a:t>est la technologie qui implique l’utilisation des organismes vivantes. </a:t>
            </a:r>
          </a:p>
          <a:p>
            <a:r>
              <a:rPr lang="fr-CA" sz="2400" dirty="0" smtClean="0"/>
              <a:t>C’est utiliser souvent dans les domaines de l’</a:t>
            </a:r>
            <a:r>
              <a:rPr lang="fr-CA" sz="2400" dirty="0" smtClean="0">
                <a:solidFill>
                  <a:srgbClr val="FFFF00"/>
                </a:solidFill>
              </a:rPr>
              <a:t>agriculture</a:t>
            </a:r>
            <a:r>
              <a:rPr lang="fr-CA" sz="2400" dirty="0" smtClean="0"/>
              <a:t>, des </a:t>
            </a:r>
            <a:r>
              <a:rPr lang="fr-CA" sz="2400" dirty="0" smtClean="0">
                <a:solidFill>
                  <a:srgbClr val="FFFF00"/>
                </a:solidFill>
              </a:rPr>
              <a:t>sciences alimentaires</a:t>
            </a:r>
            <a:r>
              <a:rPr lang="fr-CA" sz="2400" dirty="0" smtClean="0"/>
              <a:t>, la </a:t>
            </a:r>
            <a:r>
              <a:rPr lang="fr-CA" sz="2400" dirty="0" smtClean="0">
                <a:solidFill>
                  <a:srgbClr val="FFFF00"/>
                </a:solidFill>
              </a:rPr>
              <a:t>médecin</a:t>
            </a:r>
            <a:r>
              <a:rPr lang="fr-CA" sz="2400" dirty="0" smtClean="0"/>
              <a:t> et l’</a:t>
            </a:r>
            <a:r>
              <a:rPr lang="fr-CA" sz="2400" dirty="0" smtClean="0">
                <a:solidFill>
                  <a:srgbClr val="FFFF00"/>
                </a:solidFill>
              </a:rPr>
              <a:t>environnement</a:t>
            </a:r>
            <a:r>
              <a:rPr lang="fr-CA" sz="2400" dirty="0" smtClean="0"/>
              <a:t>  </a:t>
            </a:r>
          </a:p>
          <a:p>
            <a:r>
              <a:rPr lang="fr-CA" sz="2400" dirty="0" smtClean="0"/>
              <a:t>C’est important parce que la biotechnologie tienne la promesse de:</a:t>
            </a:r>
          </a:p>
          <a:p>
            <a:pPr lvl="1"/>
            <a:r>
              <a:rPr lang="fr-CA" altLang="en-US" sz="2000" dirty="0" smtClean="0">
                <a:solidFill>
                  <a:srgbClr val="FFFF00"/>
                </a:solidFill>
              </a:rPr>
              <a:t>Plus grandes réserves alimentaires</a:t>
            </a:r>
          </a:p>
          <a:p>
            <a:pPr lvl="1"/>
            <a:r>
              <a:rPr lang="fr-CA" altLang="en-US" sz="2000" dirty="0" smtClean="0">
                <a:solidFill>
                  <a:srgbClr val="FFFF00"/>
                </a:solidFill>
              </a:rPr>
              <a:t>Nouveaux types d’aliments</a:t>
            </a:r>
          </a:p>
          <a:p>
            <a:pPr lvl="1"/>
            <a:r>
              <a:rPr lang="fr-CA" altLang="en-US" sz="2000" dirty="0" smtClean="0">
                <a:solidFill>
                  <a:srgbClr val="FFFF00"/>
                </a:solidFill>
              </a:rPr>
              <a:t>Nouveaux traitements pour guérir diverses maladies</a:t>
            </a:r>
          </a:p>
          <a:p>
            <a:pPr lvl="1"/>
            <a:r>
              <a:rPr lang="fr-CA" altLang="en-US" sz="2000" dirty="0" smtClean="0">
                <a:solidFill>
                  <a:srgbClr val="FFFF00"/>
                </a:solidFill>
              </a:rPr>
              <a:t>Préservation des espèces</a:t>
            </a:r>
          </a:p>
          <a:p>
            <a:pPr lvl="1"/>
            <a:r>
              <a:rPr lang="fr-CA" altLang="en-US" sz="2000" dirty="0" smtClean="0">
                <a:solidFill>
                  <a:srgbClr val="FFFF00"/>
                </a:solidFill>
              </a:rPr>
              <a:t>Mesures préventives pour traiter les troubles génétiques                                               héréditaires</a:t>
            </a:r>
          </a:p>
          <a:p>
            <a:pPr lvl="1"/>
            <a:r>
              <a:rPr lang="fr-CA" altLang="en-US" sz="2000" dirty="0" err="1" smtClean="0">
                <a:solidFill>
                  <a:srgbClr val="FFFF00"/>
                </a:solidFill>
              </a:rPr>
              <a:t>etc</a:t>
            </a:r>
            <a:endParaRPr lang="fr-CA" altLang="en-US" sz="2000" dirty="0" smtClean="0">
              <a:solidFill>
                <a:srgbClr val="FFFF00"/>
              </a:solidFill>
            </a:endParaRP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528" y="3822598"/>
            <a:ext cx="4382032" cy="24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7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Les types de </a:t>
            </a:r>
            <a:r>
              <a:rPr lang="en-US" u="sng" dirty="0" err="1" smtClean="0"/>
              <a:t>biotechnologie</a:t>
            </a:r>
            <a:r>
              <a:rPr lang="en-US" u="sng" dirty="0" smtClean="0"/>
              <a:t> </a:t>
            </a:r>
            <a:r>
              <a:rPr lang="en-US" u="sng" dirty="0" err="1" smtClean="0"/>
              <a:t>qu’on</a:t>
            </a:r>
            <a:r>
              <a:rPr lang="en-US" u="sng" dirty="0" smtClean="0"/>
              <a:t> </a:t>
            </a:r>
            <a:r>
              <a:rPr lang="en-US" u="sng" dirty="0" err="1" smtClean="0"/>
              <a:t>va</a:t>
            </a:r>
            <a:r>
              <a:rPr lang="en-US" u="sng" dirty="0" smtClean="0"/>
              <a:t> </a:t>
            </a:r>
            <a:r>
              <a:rPr lang="en-US" u="sng" dirty="0" err="1" smtClean="0"/>
              <a:t>étudier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Les premiers biotechnologies</a:t>
            </a:r>
          </a:p>
          <a:p>
            <a:pPr lvl="1"/>
            <a:r>
              <a:rPr lang="en-US" sz="1800" dirty="0" smtClean="0"/>
              <a:t>La reproduction </a:t>
            </a:r>
            <a:r>
              <a:rPr lang="en-US" sz="1800" dirty="0" err="1" smtClean="0"/>
              <a:t>sélective</a:t>
            </a:r>
            <a:endParaRPr lang="en-US" sz="1800" dirty="0" smtClean="0"/>
          </a:p>
          <a:p>
            <a:pPr lvl="1"/>
            <a:r>
              <a:rPr lang="en-US" sz="1800" dirty="0" smtClean="0"/>
              <a:t>La fermentation</a:t>
            </a:r>
          </a:p>
          <a:p>
            <a:r>
              <a:rPr lang="en-US" sz="2400" dirty="0" smtClean="0"/>
              <a:t>Les biotechnologies </a:t>
            </a:r>
            <a:r>
              <a:rPr lang="en-US" sz="2400" dirty="0" err="1" smtClean="0"/>
              <a:t>modernes</a:t>
            </a:r>
            <a:endParaRPr lang="en-US" sz="2400" dirty="0" smtClean="0"/>
          </a:p>
          <a:p>
            <a:pPr lvl="1"/>
            <a:r>
              <a:rPr lang="en-US" sz="1800" dirty="0" smtClean="0"/>
              <a:t>Le </a:t>
            </a:r>
            <a:r>
              <a:rPr lang="en-US" sz="1800" dirty="0" err="1" smtClean="0"/>
              <a:t>clonage</a:t>
            </a:r>
            <a:endParaRPr lang="en-US" sz="1800" dirty="0" smtClean="0"/>
          </a:p>
          <a:p>
            <a:pPr lvl="1"/>
            <a:r>
              <a:rPr lang="en-US" sz="1800" dirty="0" smtClean="0"/>
              <a:t>La </a:t>
            </a:r>
            <a:r>
              <a:rPr lang="en-US" sz="1800" dirty="0" err="1" smtClean="0"/>
              <a:t>génie</a:t>
            </a:r>
            <a:r>
              <a:rPr lang="en-US" sz="1800" dirty="0" smtClean="0"/>
              <a:t> </a:t>
            </a:r>
            <a:r>
              <a:rPr lang="en-US" sz="1800" dirty="0" err="1" smtClean="0"/>
              <a:t>génétique</a:t>
            </a:r>
            <a:r>
              <a:rPr lang="en-US" sz="1800" dirty="0" smtClean="0"/>
              <a:t> (genetic modification)</a:t>
            </a:r>
          </a:p>
          <a:p>
            <a:pPr lvl="1"/>
            <a:r>
              <a:rPr lang="en-US" sz="1800" dirty="0" smtClean="0"/>
              <a:t>La tri </a:t>
            </a:r>
            <a:r>
              <a:rPr lang="en-US" sz="1800" dirty="0" err="1" smtClean="0"/>
              <a:t>génétique</a:t>
            </a:r>
            <a:r>
              <a:rPr lang="en-US" sz="1800" dirty="0" smtClean="0"/>
              <a:t> (genetic screening)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259" y="2278914"/>
            <a:ext cx="5098847" cy="337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1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Les premiers biotechnologies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86297"/>
            <a:ext cx="10131425" cy="4104904"/>
          </a:xfrm>
        </p:spPr>
        <p:txBody>
          <a:bodyPr/>
          <a:lstStyle/>
          <a:p>
            <a:r>
              <a:rPr lang="fr-CA" sz="2400" dirty="0" smtClean="0">
                <a:solidFill>
                  <a:srgbClr val="FFFF00"/>
                </a:solidFill>
              </a:rPr>
              <a:t>La reproduction sélective</a:t>
            </a:r>
          </a:p>
          <a:p>
            <a:pPr lvl="1"/>
            <a:r>
              <a:rPr lang="fr-CA" sz="2000" dirty="0" smtClean="0"/>
              <a:t>Implique la choix consciente des parents ayant des caractères souhaitables pour se reproduire ensemble afin de produire une progéniture (</a:t>
            </a:r>
            <a:r>
              <a:rPr lang="fr-CA" sz="2000" dirty="0" err="1" smtClean="0"/>
              <a:t>offspring</a:t>
            </a:r>
            <a:r>
              <a:rPr lang="fr-CA" sz="2000" dirty="0" smtClean="0"/>
              <a:t>) avec des traits plus souhaitable. </a:t>
            </a:r>
          </a:p>
          <a:p>
            <a:pPr lvl="1"/>
            <a:r>
              <a:rPr lang="fr-CA" sz="2000" b="1" u="sng" dirty="0" smtClean="0"/>
              <a:t>Les désavantages </a:t>
            </a:r>
            <a:r>
              <a:rPr lang="fr-CA" sz="2000" dirty="0" smtClean="0">
                <a:sym typeface="Wingdings" panose="05000000000000000000" pitchFamily="2" charset="2"/>
              </a:rPr>
              <a:t> peut seulement être utiliser avec les espèces semblables </a:t>
            </a:r>
            <a:r>
              <a:rPr lang="fr-CA" sz="2000" b="1" dirty="0" smtClean="0">
                <a:sym typeface="Wingdings" panose="05000000000000000000" pitchFamily="2" charset="2"/>
              </a:rPr>
              <a:t>ET</a:t>
            </a:r>
            <a:r>
              <a:rPr lang="fr-CA" sz="2000" dirty="0" smtClean="0">
                <a:sym typeface="Wingdings" panose="05000000000000000000" pitchFamily="2" charset="2"/>
              </a:rPr>
              <a:t> c’est lente (peut prendre plusieurs générations pour obtenir les résultats souhaités).</a:t>
            </a:r>
            <a:endParaRPr lang="fr-CA" sz="2000" dirty="0" smtClean="0"/>
          </a:p>
          <a:p>
            <a:endParaRPr lang="fr-CA" dirty="0" smtClean="0"/>
          </a:p>
          <a:p>
            <a:r>
              <a:rPr lang="fr-CA" sz="2400" dirty="0" smtClean="0">
                <a:solidFill>
                  <a:srgbClr val="FFFF00"/>
                </a:solidFill>
              </a:rPr>
              <a:t>La fermentation </a:t>
            </a:r>
          </a:p>
          <a:p>
            <a:pPr lvl="1"/>
            <a:r>
              <a:rPr lang="fr-CA" sz="2000" dirty="0" smtClean="0"/>
              <a:t>L’utilisation des microorganismes pour produire les produits (ex. Le yaourt et le fromage)</a:t>
            </a:r>
            <a:endParaRPr lang="fr-CA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082" y="293528"/>
            <a:ext cx="4298612" cy="208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8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u="sng" dirty="0" smtClean="0"/>
              <a:t>L’avancement de la technologie</a:t>
            </a:r>
            <a:endParaRPr lang="fr-CA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639" y="2142067"/>
            <a:ext cx="6918129" cy="3649133"/>
          </a:xfrm>
        </p:spPr>
        <p:txBody>
          <a:bodyPr>
            <a:normAutofit/>
          </a:bodyPr>
          <a:lstStyle/>
          <a:p>
            <a:r>
              <a:rPr lang="fr-CA" sz="2800" dirty="0" smtClean="0"/>
              <a:t>Avec l’avancement rapide de la technologie, les scientifiques ont pu développer de nouvelles méthodes qui éliminent le besoin d’utiliser des espèces similaires, nous permettent d’</a:t>
            </a:r>
            <a:r>
              <a:rPr lang="fr-CA" sz="2800" dirty="0"/>
              <a:t>ê</a:t>
            </a:r>
            <a:r>
              <a:rPr lang="fr-CA" sz="2800" dirty="0" smtClean="0"/>
              <a:t>tre plus spécifiques et accélèrent l’ensemble du processus.</a:t>
            </a:r>
            <a:endParaRPr lang="fr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676" b="10823"/>
          <a:stretch/>
        </p:blipFill>
        <p:spPr>
          <a:xfrm>
            <a:off x="7345641" y="2142067"/>
            <a:ext cx="4505187" cy="36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8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Les biotechnologies </a:t>
            </a:r>
            <a:r>
              <a:rPr lang="en-US" u="sng" dirty="0" err="1" smtClean="0"/>
              <a:t>modernes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128104"/>
          </a:xfrm>
        </p:spPr>
        <p:txBody>
          <a:bodyPr>
            <a:normAutofit/>
          </a:bodyPr>
          <a:lstStyle/>
          <a:p>
            <a:r>
              <a:rPr lang="fr-CA" sz="2800" dirty="0" smtClean="0">
                <a:solidFill>
                  <a:srgbClr val="FFFF00"/>
                </a:solidFill>
              </a:rPr>
              <a:t>Le clonage</a:t>
            </a:r>
          </a:p>
          <a:p>
            <a:pPr lvl="1"/>
            <a:r>
              <a:rPr lang="fr-CA" sz="2400" dirty="0" smtClean="0"/>
              <a:t>Qu’on tu crées une copie identique d’une organisme. </a:t>
            </a:r>
          </a:p>
          <a:p>
            <a:r>
              <a:rPr lang="fr-CA" sz="2800" dirty="0" smtClean="0">
                <a:solidFill>
                  <a:srgbClr val="FFFF00"/>
                </a:solidFill>
              </a:rPr>
              <a:t>La génie génétique (génétique modification)</a:t>
            </a:r>
          </a:p>
          <a:p>
            <a:pPr lvl="1"/>
            <a:r>
              <a:rPr lang="fr-CA" sz="2400" dirty="0" smtClean="0"/>
              <a:t>Qu’on tu prends une gène désirable d’un organisme et l’ajoute à l’ADN d’un autre organisme (les espèces ne doivent pas être la même)</a:t>
            </a:r>
          </a:p>
          <a:p>
            <a:r>
              <a:rPr lang="fr-CA" sz="2800" dirty="0" smtClean="0">
                <a:solidFill>
                  <a:srgbClr val="FFFF00"/>
                </a:solidFill>
              </a:rPr>
              <a:t>La tri génétique (génétique screening)</a:t>
            </a:r>
          </a:p>
          <a:p>
            <a:pPr lvl="1"/>
            <a:r>
              <a:rPr lang="fr-CA" sz="2400" dirty="0" smtClean="0"/>
              <a:t>La technologie utiliser pour regarder l’ADN d’un individu pour voir s’il possède des problèmes génétique.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1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clonage</a:t>
            </a:r>
            <a:r>
              <a:rPr lang="en-US" dirty="0" smtClean="0"/>
              <a:t>: DOLLY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www.youtube.com/watch?v=tELZEPcgKkE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515" y="436148"/>
            <a:ext cx="5172815" cy="4024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295" y="913755"/>
            <a:ext cx="3823219" cy="254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genie </a:t>
            </a:r>
            <a:r>
              <a:rPr lang="en-US" dirty="0" err="1" smtClean="0"/>
              <a:t>génétique</a:t>
            </a:r>
            <a:r>
              <a:rPr lang="en-US" dirty="0" smtClean="0"/>
              <a:t> (genetic modification)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Feuille</a:t>
            </a:r>
            <a:r>
              <a:rPr lang="en-US" dirty="0" smtClean="0"/>
              <a:t> de question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096" y="356806"/>
            <a:ext cx="5905500" cy="3686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338" y="1321235"/>
            <a:ext cx="3782478" cy="250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tri </a:t>
            </a:r>
            <a:r>
              <a:rPr lang="en-US" dirty="0" err="1" smtClean="0"/>
              <a:t>génétique</a:t>
            </a:r>
            <a:r>
              <a:rPr lang="en-US" dirty="0" smtClean="0"/>
              <a:t> (genetic screening)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 </a:t>
            </a:r>
            <a:r>
              <a:rPr lang="en-US" dirty="0" err="1" smtClean="0"/>
              <a:t>projet</a:t>
            </a:r>
            <a:r>
              <a:rPr lang="en-US" dirty="0" smtClean="0"/>
              <a:t>: Karyotype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726" y="90106"/>
            <a:ext cx="4191000" cy="3952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637" y="890649"/>
            <a:ext cx="4061752" cy="27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4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407</TotalTime>
  <Words>320</Words>
  <Application>Microsoft Office PowerPoint</Application>
  <PresentationFormat>Widescreen</PresentationFormat>
  <Paragraphs>44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Celestial</vt:lpstr>
      <vt:lpstr>La biotechnologie</vt:lpstr>
      <vt:lpstr>La biotechnologie</vt:lpstr>
      <vt:lpstr>Les types de biotechnologie qu’on va étudier</vt:lpstr>
      <vt:lpstr>Les premiers biotechnologies</vt:lpstr>
      <vt:lpstr>L’avancement de la technologie</vt:lpstr>
      <vt:lpstr>Les biotechnologies modernes</vt:lpstr>
      <vt:lpstr>Le clonage: DOLLY</vt:lpstr>
      <vt:lpstr>La genie génétique (genetic modification)</vt:lpstr>
      <vt:lpstr>La tri génétique (genetic screening)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biotechnologie</dc:title>
  <dc:creator>User</dc:creator>
  <cp:lastModifiedBy>User</cp:lastModifiedBy>
  <cp:revision>11</cp:revision>
  <cp:lastPrinted>2019-12-13T18:23:00Z</cp:lastPrinted>
  <dcterms:created xsi:type="dcterms:W3CDTF">2019-12-13T17:20:38Z</dcterms:created>
  <dcterms:modified xsi:type="dcterms:W3CDTF">2019-12-16T18:09:06Z</dcterms:modified>
</cp:coreProperties>
</file>