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8" r:id="rId12"/>
    <p:sldId id="267" r:id="rId13"/>
    <p:sldId id="269" r:id="rId14"/>
    <p:sldId id="263" r:id="rId15"/>
    <p:sldId id="264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D5D8C6A-F336-4F82-AD60-E99063E5C5A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2F02BCA-88D5-46CC-A06D-D59E3DC1F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8C6A-F336-4F82-AD60-E99063E5C5A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2BCA-88D5-46CC-A06D-D59E3DC1F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8C6A-F336-4F82-AD60-E99063E5C5A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2BCA-88D5-46CC-A06D-D59E3DC1F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D5D8C6A-F336-4F82-AD60-E99063E5C5A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2BCA-88D5-46CC-A06D-D59E3DC1F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D5D8C6A-F336-4F82-AD60-E99063E5C5A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2F02BCA-88D5-46CC-A06D-D59E3DC1F75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D5D8C6A-F336-4F82-AD60-E99063E5C5A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F02BCA-88D5-46CC-A06D-D59E3DC1F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D5D8C6A-F336-4F82-AD60-E99063E5C5A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2F02BCA-88D5-46CC-A06D-D59E3DC1F7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8C6A-F336-4F82-AD60-E99063E5C5A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2BCA-88D5-46CC-A06D-D59E3DC1F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D5D8C6A-F336-4F82-AD60-E99063E5C5A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F02BCA-88D5-46CC-A06D-D59E3DC1F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D5D8C6A-F336-4F82-AD60-E99063E5C5A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2F02BCA-88D5-46CC-A06D-D59E3DC1F7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D5D8C6A-F336-4F82-AD60-E99063E5C5A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2F02BCA-88D5-46CC-A06D-D59E3DC1F7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D5D8C6A-F336-4F82-AD60-E99063E5C5A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2F02BCA-88D5-46CC-A06D-D59E3DC1F75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parties </a:t>
            </a:r>
            <a:r>
              <a:rPr lang="en-US" dirty="0" err="1" smtClean="0"/>
              <a:t>d’une</a:t>
            </a:r>
            <a:r>
              <a:rPr lang="en-US" dirty="0" smtClean="0"/>
              <a:t> cellule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smtClean="0"/>
              <a:t>lysosomes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Organite </a:t>
            </a:r>
            <a:r>
              <a:rPr lang="fr-CA" dirty="0" smtClean="0"/>
              <a:t>circulaire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Décomposent et </a:t>
            </a:r>
          </a:p>
          <a:p>
            <a:pPr marL="64008" indent="0">
              <a:buNone/>
            </a:pPr>
            <a:r>
              <a:rPr lang="fr-CA" dirty="0"/>
              <a:t> </a:t>
            </a:r>
            <a:r>
              <a:rPr lang="fr-CA" dirty="0" smtClean="0"/>
              <a:t>   </a:t>
            </a:r>
            <a:r>
              <a:rPr lang="fr-CA" dirty="0" smtClean="0"/>
              <a:t>digèrent les substances </a:t>
            </a:r>
          </a:p>
          <a:p>
            <a:pPr marL="64008" indent="0">
              <a:buNone/>
            </a:pPr>
            <a:r>
              <a:rPr lang="fr-CA" dirty="0"/>
              <a:t> </a:t>
            </a:r>
            <a:r>
              <a:rPr lang="fr-CA" dirty="0" smtClean="0"/>
              <a:t>   </a:t>
            </a:r>
            <a:r>
              <a:rPr lang="fr-CA" dirty="0" smtClean="0"/>
              <a:t>plus utiles à la cellule.</a:t>
            </a:r>
            <a:endParaRPr lang="fr-CA" dirty="0" smtClean="0"/>
          </a:p>
        </p:txBody>
      </p:sp>
      <p:pic>
        <p:nvPicPr>
          <p:cNvPr id="4" name="Picture 2" descr="Image result for cellule animale"/>
          <p:cNvPicPr>
            <a:picLocks noChangeAspect="1" noChangeArrowheads="1"/>
          </p:cNvPicPr>
          <p:nvPr/>
        </p:nvPicPr>
        <p:blipFill>
          <a:blip r:embed="rId2" cstate="print"/>
          <a:srcRect l="10508" r="18563"/>
          <a:stretch>
            <a:fillRect/>
          </a:stretch>
        </p:blipFill>
        <p:spPr bwMode="auto">
          <a:xfrm>
            <a:off x="5486400" y="3276600"/>
            <a:ext cx="3159579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39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*Les ribosomes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Synthétiser les protéines</a:t>
            </a:r>
            <a:endParaRPr lang="fr-CA" dirty="0" smtClean="0"/>
          </a:p>
        </p:txBody>
      </p:sp>
      <p:pic>
        <p:nvPicPr>
          <p:cNvPr id="4" name="Picture 2" descr="Image result for cellule animale"/>
          <p:cNvPicPr>
            <a:picLocks noChangeAspect="1" noChangeArrowheads="1"/>
          </p:cNvPicPr>
          <p:nvPr/>
        </p:nvPicPr>
        <p:blipFill>
          <a:blip r:embed="rId2" cstate="print"/>
          <a:srcRect l="10508" r="18563"/>
          <a:stretch>
            <a:fillRect/>
          </a:stretch>
        </p:blipFill>
        <p:spPr bwMode="auto">
          <a:xfrm>
            <a:off x="5486400" y="3276600"/>
            <a:ext cx="3159579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39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dirty="0" err="1" smtClean="0"/>
              <a:t>L’appareil</a:t>
            </a:r>
            <a:r>
              <a:rPr lang="en-US" dirty="0" smtClean="0"/>
              <a:t> de Golgi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Se trouve entre le RE et la membrane cellulaire. </a:t>
            </a:r>
          </a:p>
          <a:p>
            <a:r>
              <a:rPr lang="fr-CA" dirty="0" smtClean="0"/>
              <a:t>Modifie les protéines, les </a:t>
            </a:r>
          </a:p>
          <a:p>
            <a:pPr marL="64008" indent="0">
              <a:buNone/>
            </a:pPr>
            <a:r>
              <a:rPr lang="fr-CA" dirty="0" smtClean="0"/>
              <a:t>    emballent et les </a:t>
            </a:r>
          </a:p>
          <a:p>
            <a:pPr marL="64008" indent="0">
              <a:buNone/>
            </a:pPr>
            <a:r>
              <a:rPr lang="fr-CA" dirty="0"/>
              <a:t> </a:t>
            </a:r>
            <a:r>
              <a:rPr lang="fr-CA" dirty="0" smtClean="0"/>
              <a:t>   </a:t>
            </a:r>
            <a:r>
              <a:rPr lang="fr-CA" dirty="0" smtClean="0"/>
              <a:t>sécrètent</a:t>
            </a:r>
            <a:endParaRPr lang="fr-CA" dirty="0" smtClean="0"/>
          </a:p>
        </p:txBody>
      </p:sp>
      <p:pic>
        <p:nvPicPr>
          <p:cNvPr id="4" name="Picture 2" descr="Image result for cellule animale"/>
          <p:cNvPicPr>
            <a:picLocks noChangeAspect="1" noChangeArrowheads="1"/>
          </p:cNvPicPr>
          <p:nvPr/>
        </p:nvPicPr>
        <p:blipFill>
          <a:blip r:embed="rId2" cstate="print"/>
          <a:srcRect l="10508" r="18563"/>
          <a:stretch>
            <a:fillRect/>
          </a:stretch>
        </p:blipFill>
        <p:spPr bwMode="auto">
          <a:xfrm>
            <a:off x="5486400" y="3276600"/>
            <a:ext cx="3159579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39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organites</a:t>
            </a:r>
            <a:r>
              <a:rPr lang="en-CA" dirty="0" smtClean="0"/>
              <a:t> UNIQUE aux cellules </a:t>
            </a:r>
            <a:r>
              <a:rPr lang="en-CA" dirty="0" err="1" smtClean="0"/>
              <a:t>végétale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97764" indent="-342900">
              <a:buFont typeface="Arial" panose="020B0604020202020204" pitchFamily="34" charset="0"/>
              <a:buChar char="•"/>
            </a:pPr>
            <a:r>
              <a:rPr lang="en-CA" sz="2400" dirty="0" smtClean="0">
                <a:latin typeface="Antique Olive" pitchFamily="34" charset="0"/>
              </a:rPr>
              <a:t>Il y </a:t>
            </a:r>
            <a:r>
              <a:rPr lang="en-CA" sz="2400" dirty="0" err="1" smtClean="0">
                <a:latin typeface="Antique Olive" pitchFamily="34" charset="0"/>
              </a:rPr>
              <a:t>en</a:t>
            </a:r>
            <a:r>
              <a:rPr lang="en-CA" sz="2400" dirty="0" smtClean="0">
                <a:latin typeface="Antique Olive" pitchFamily="34" charset="0"/>
              </a:rPr>
              <a:t> a 2</a:t>
            </a:r>
            <a:endParaRPr lang="en-CA" sz="2400" dirty="0">
              <a:latin typeface="Antique Ol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1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paroi</a:t>
            </a:r>
            <a:r>
              <a:rPr lang="en-US" dirty="0" smtClean="0"/>
              <a:t> </a:t>
            </a:r>
            <a:r>
              <a:rPr lang="en-US" dirty="0" err="1" smtClean="0"/>
              <a:t>cellulaire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229600" cy="4572000"/>
          </a:xfrm>
        </p:spPr>
        <p:txBody>
          <a:bodyPr>
            <a:normAutofit/>
          </a:bodyPr>
          <a:lstStyle/>
          <a:p>
            <a:r>
              <a:rPr lang="fr-CA" dirty="0" smtClean="0"/>
              <a:t>Se </a:t>
            </a:r>
            <a:r>
              <a:rPr lang="fr-CA" dirty="0" smtClean="0"/>
              <a:t>trouve à l’extérieure </a:t>
            </a:r>
            <a:r>
              <a:rPr lang="fr-CA" dirty="0" smtClean="0"/>
              <a:t>                                      de </a:t>
            </a:r>
            <a:r>
              <a:rPr lang="fr-CA" dirty="0" smtClean="0"/>
              <a:t>la membrane                                     cellulaire</a:t>
            </a:r>
          </a:p>
          <a:p>
            <a:endParaRPr lang="fr-CA" dirty="0" smtClean="0"/>
          </a:p>
          <a:p>
            <a:r>
              <a:rPr lang="fr-CA" dirty="0" smtClean="0"/>
              <a:t>Épaisse et rigide, ce qui                                                       donne la cellule son                                        structure et support.</a:t>
            </a:r>
          </a:p>
          <a:p>
            <a:endParaRPr lang="fr-CA" dirty="0" smtClean="0"/>
          </a:p>
        </p:txBody>
      </p:sp>
      <p:pic>
        <p:nvPicPr>
          <p:cNvPr id="4" name="Picture 4" descr="Image result for cellule vegetale"/>
          <p:cNvPicPr>
            <a:picLocks noChangeAspect="1" noChangeArrowheads="1"/>
          </p:cNvPicPr>
          <p:nvPr/>
        </p:nvPicPr>
        <p:blipFill>
          <a:blip r:embed="rId2" cstate="print"/>
          <a:srcRect l="20323" t="18476" r="16859" b="5158"/>
          <a:stretch>
            <a:fillRect/>
          </a:stretch>
        </p:blipFill>
        <p:spPr bwMode="auto">
          <a:xfrm>
            <a:off x="5105400" y="2895600"/>
            <a:ext cx="3844413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chloroplastes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Une structure </a:t>
            </a:r>
            <a:r>
              <a:rPr lang="fr-CA" dirty="0" smtClean="0"/>
              <a:t>verte contenant </a:t>
            </a:r>
            <a:r>
              <a:rPr lang="fr-CA" dirty="0" smtClean="0"/>
              <a:t>les membranes repliée.</a:t>
            </a:r>
          </a:p>
          <a:p>
            <a:endParaRPr lang="fr-CA" dirty="0" smtClean="0"/>
          </a:p>
          <a:p>
            <a:r>
              <a:rPr lang="fr-CA" dirty="0" smtClean="0"/>
              <a:t>Lieu de la                                               photosynthèse, ce                                                             qui produit de la                                              nourriture pour les                                               cellules végétales.</a:t>
            </a:r>
          </a:p>
        </p:txBody>
      </p:sp>
      <p:pic>
        <p:nvPicPr>
          <p:cNvPr id="4" name="Picture 4" descr="Image result for cellule vegetale"/>
          <p:cNvPicPr>
            <a:picLocks noChangeAspect="1" noChangeArrowheads="1"/>
          </p:cNvPicPr>
          <p:nvPr/>
        </p:nvPicPr>
        <p:blipFill>
          <a:blip r:embed="rId2" cstate="print"/>
          <a:srcRect l="20323" t="18476" r="16859" b="5158"/>
          <a:stretch>
            <a:fillRect/>
          </a:stretch>
        </p:blipFill>
        <p:spPr bwMode="auto">
          <a:xfrm>
            <a:off x="4800600" y="2819400"/>
            <a:ext cx="3927987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Projet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696200" cy="4538664"/>
          </a:xfrm>
        </p:spPr>
        <p:txBody>
          <a:bodyPr>
            <a:normAutofit fontScale="92500" lnSpcReduction="20000"/>
          </a:bodyPr>
          <a:lstStyle/>
          <a:p>
            <a:pPr marL="397764" indent="-342900">
              <a:buFont typeface="Arial" panose="020B0604020202020204" pitchFamily="34" charset="0"/>
              <a:buChar char="•"/>
            </a:pPr>
            <a:r>
              <a:rPr lang="en-CA" sz="2400" dirty="0" err="1" smtClean="0">
                <a:latin typeface="Antique Olive" pitchFamily="34" charset="0"/>
              </a:rPr>
              <a:t>Vous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allez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travailler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en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groupe</a:t>
            </a:r>
            <a:r>
              <a:rPr lang="en-CA" sz="2400" dirty="0" smtClean="0">
                <a:latin typeface="Antique Olive" pitchFamily="34" charset="0"/>
              </a:rPr>
              <a:t> pour </a:t>
            </a:r>
            <a:r>
              <a:rPr lang="en-CA" sz="2400" dirty="0" err="1" smtClean="0">
                <a:latin typeface="Antique Olive" pitchFamily="34" charset="0"/>
              </a:rPr>
              <a:t>contruire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une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modèle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en</a:t>
            </a:r>
            <a:r>
              <a:rPr lang="en-CA" sz="2400" dirty="0" smtClean="0">
                <a:latin typeface="Antique Olive" pitchFamily="34" charset="0"/>
              </a:rPr>
              <a:t> 3D </a:t>
            </a:r>
            <a:r>
              <a:rPr lang="en-CA" sz="2400" dirty="0" err="1" smtClean="0">
                <a:latin typeface="Antique Olive" pitchFamily="34" charset="0"/>
              </a:rPr>
              <a:t>d’une</a:t>
            </a:r>
            <a:r>
              <a:rPr lang="en-CA" sz="2400" dirty="0" smtClean="0">
                <a:latin typeface="Antique Olive" pitchFamily="34" charset="0"/>
              </a:rPr>
              <a:t> cellule </a:t>
            </a:r>
            <a:r>
              <a:rPr lang="en-CA" sz="2400" dirty="0" err="1" smtClean="0">
                <a:latin typeface="Antique Olive" pitchFamily="34" charset="0"/>
              </a:rPr>
              <a:t>animale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ou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végétale</a:t>
            </a:r>
            <a:r>
              <a:rPr lang="en-CA" sz="2400" dirty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en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utilisant</a:t>
            </a:r>
            <a:r>
              <a:rPr lang="en-CA" sz="2400" dirty="0" smtClean="0">
                <a:latin typeface="Antique Olive" pitchFamily="34" charset="0"/>
              </a:rPr>
              <a:t> les </a:t>
            </a:r>
            <a:r>
              <a:rPr lang="en-CA" sz="2400" dirty="0" err="1" smtClean="0">
                <a:latin typeface="Antique Olive" pitchFamily="34" charset="0"/>
              </a:rPr>
              <a:t>matériaux</a:t>
            </a:r>
            <a:r>
              <a:rPr lang="en-CA" sz="2400" dirty="0" smtClean="0">
                <a:latin typeface="Antique Olive" pitchFamily="34" charset="0"/>
              </a:rPr>
              <a:t> de </a:t>
            </a:r>
            <a:r>
              <a:rPr lang="en-CA" sz="2400" dirty="0" err="1" smtClean="0">
                <a:latin typeface="Antique Olive" pitchFamily="34" charset="0"/>
              </a:rPr>
              <a:t>votre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choix</a:t>
            </a:r>
            <a:r>
              <a:rPr lang="en-CA" sz="2400" dirty="0" smtClean="0">
                <a:latin typeface="Antique Olive" pitchFamily="34" charset="0"/>
              </a:rPr>
              <a:t>.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CA" sz="2400" dirty="0" smtClean="0">
                <a:latin typeface="Antique Olive" pitchFamily="34" charset="0"/>
              </a:rPr>
              <a:t>Les </a:t>
            </a:r>
            <a:r>
              <a:rPr lang="en-CA" sz="2400" dirty="0" err="1" smtClean="0">
                <a:latin typeface="Antique Olive" pitchFamily="34" charset="0"/>
              </a:rPr>
              <a:t>organites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doivent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être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étiquetter</a:t>
            </a:r>
            <a:r>
              <a:rPr lang="en-CA" sz="2400" dirty="0" smtClean="0">
                <a:latin typeface="Antique Olive" pitchFamily="34" charset="0"/>
              </a:rPr>
              <a:t>. 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CA" sz="2400" dirty="0" err="1" smtClean="0">
                <a:latin typeface="Antique Olive" pitchFamily="34" charset="0"/>
              </a:rPr>
              <a:t>Vous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allez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aussi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crée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une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affiche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où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vous</a:t>
            </a:r>
            <a:r>
              <a:rPr lang="en-CA" sz="2400" dirty="0" smtClean="0">
                <a:latin typeface="Antique Olive" pitchFamily="34" charset="0"/>
              </a:rPr>
              <a:t> comparer la cellule et </a:t>
            </a:r>
            <a:r>
              <a:rPr lang="en-CA" sz="2400" dirty="0" err="1" smtClean="0">
                <a:latin typeface="Antique Olive" pitchFamily="34" charset="0"/>
              </a:rPr>
              <a:t>toutes</a:t>
            </a:r>
            <a:r>
              <a:rPr lang="en-CA" sz="2400" dirty="0" smtClean="0">
                <a:latin typeface="Antique Olive" pitchFamily="34" charset="0"/>
              </a:rPr>
              <a:t> les </a:t>
            </a:r>
            <a:r>
              <a:rPr lang="en-CA" sz="2400" dirty="0" err="1" smtClean="0">
                <a:latin typeface="Antique Olive" pitchFamily="34" charset="0"/>
              </a:rPr>
              <a:t>organites</a:t>
            </a:r>
            <a:r>
              <a:rPr lang="en-CA" sz="2400" dirty="0" smtClean="0">
                <a:latin typeface="Antique Olive" pitchFamily="34" charset="0"/>
              </a:rPr>
              <a:t> à </a:t>
            </a:r>
            <a:r>
              <a:rPr lang="en-CA" sz="2400" dirty="0" err="1" smtClean="0">
                <a:latin typeface="Antique Olive" pitchFamily="34" charset="0"/>
              </a:rPr>
              <a:t>quelque</a:t>
            </a:r>
            <a:r>
              <a:rPr lang="en-CA" sz="2400" dirty="0" smtClean="0">
                <a:latin typeface="Antique Olive" pitchFamily="34" charset="0"/>
              </a:rPr>
              <a:t> chose. 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CA" sz="2400" dirty="0" smtClean="0">
                <a:latin typeface="Antique Olive" pitchFamily="34" charset="0"/>
              </a:rPr>
              <a:t>Il </a:t>
            </a:r>
            <a:r>
              <a:rPr lang="en-CA" sz="2400" dirty="0" err="1" smtClean="0">
                <a:latin typeface="Antique Olive" pitchFamily="34" charset="0"/>
              </a:rPr>
              <a:t>faut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inclure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toute</a:t>
            </a:r>
            <a:r>
              <a:rPr lang="en-CA" sz="2400" dirty="0" smtClean="0">
                <a:latin typeface="Antique Olive" pitchFamily="34" charset="0"/>
              </a:rPr>
              <a:t> les </a:t>
            </a:r>
            <a:r>
              <a:rPr lang="en-CA" sz="2400" dirty="0" err="1" smtClean="0">
                <a:latin typeface="Antique Olive" pitchFamily="34" charset="0"/>
              </a:rPr>
              <a:t>organites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mentioner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dans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ce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powerpoint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sauf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l’appareil</a:t>
            </a:r>
            <a:r>
              <a:rPr lang="en-CA" sz="2400" dirty="0" smtClean="0">
                <a:latin typeface="Antique Olive" pitchFamily="34" charset="0"/>
              </a:rPr>
              <a:t> de Golgi et les ribosomes.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CA" sz="2400" dirty="0" err="1" smtClean="0">
                <a:latin typeface="Antique Olive" pitchFamily="34" charset="0"/>
              </a:rPr>
              <a:t>Vous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allez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travaillez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en</a:t>
            </a:r>
            <a:r>
              <a:rPr lang="en-CA" sz="2400" dirty="0" smtClean="0">
                <a:latin typeface="Antique Olive" pitchFamily="34" charset="0"/>
              </a:rPr>
              <a:t> 8 </a:t>
            </a:r>
            <a:r>
              <a:rPr lang="en-CA" sz="2400" dirty="0" err="1" smtClean="0">
                <a:latin typeface="Antique Olive" pitchFamily="34" charset="0"/>
              </a:rPr>
              <a:t>groupes</a:t>
            </a:r>
            <a:r>
              <a:rPr lang="en-CA" sz="2400" dirty="0" smtClean="0">
                <a:latin typeface="Antique Olive" pitchFamily="34" charset="0"/>
              </a:rPr>
              <a:t> de 4 et </a:t>
            </a:r>
            <a:r>
              <a:rPr lang="en-CA" sz="2400" dirty="0" err="1" smtClean="0">
                <a:latin typeface="Antique Olive" pitchFamily="34" charset="0"/>
              </a:rPr>
              <a:t>vous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allez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recevoir</a:t>
            </a:r>
            <a:r>
              <a:rPr lang="en-CA" sz="2400" dirty="0" smtClean="0">
                <a:latin typeface="Antique Olive" pitchFamily="34" charset="0"/>
              </a:rPr>
              <a:t> 3 </a:t>
            </a:r>
            <a:r>
              <a:rPr lang="en-CA" sz="2400" dirty="0" err="1" smtClean="0">
                <a:latin typeface="Antique Olive" pitchFamily="34" charset="0"/>
              </a:rPr>
              <a:t>heures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en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classe</a:t>
            </a:r>
            <a:r>
              <a:rPr lang="en-CA" sz="2400" dirty="0" smtClean="0">
                <a:latin typeface="Antique Olive" pitchFamily="34" charset="0"/>
              </a:rPr>
              <a:t> pour </a:t>
            </a:r>
            <a:r>
              <a:rPr lang="en-CA" sz="2400" dirty="0" err="1" smtClean="0">
                <a:latin typeface="Antique Olive" pitchFamily="34" charset="0"/>
              </a:rPr>
              <a:t>travailler</a:t>
            </a:r>
            <a:r>
              <a:rPr lang="en-CA" sz="2400" dirty="0" smtClean="0">
                <a:latin typeface="Antique Olive" pitchFamily="34" charset="0"/>
              </a:rPr>
              <a:t> </a:t>
            </a:r>
            <a:r>
              <a:rPr lang="en-CA" sz="2400" dirty="0" err="1" smtClean="0">
                <a:latin typeface="Antique Olive" pitchFamily="34" charset="0"/>
              </a:rPr>
              <a:t>là-dessus</a:t>
            </a:r>
            <a:r>
              <a:rPr lang="en-CA" sz="2400" dirty="0" smtClean="0">
                <a:latin typeface="Antique Olive" pitchFamily="34" charset="0"/>
              </a:rPr>
              <a:t>.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CA" sz="2400" dirty="0" smtClean="0">
                <a:latin typeface="Antique Olive" pitchFamily="34" charset="0"/>
              </a:rPr>
              <a:t>A </a:t>
            </a:r>
            <a:r>
              <a:rPr lang="en-CA" sz="2400" dirty="0" err="1" smtClean="0">
                <a:latin typeface="Antique Olive" pitchFamily="34" charset="0"/>
              </a:rPr>
              <a:t>remettre</a:t>
            </a:r>
            <a:r>
              <a:rPr lang="en-CA" sz="2400" dirty="0" smtClean="0">
                <a:latin typeface="Antique Olive" pitchFamily="34" charset="0"/>
              </a:rPr>
              <a:t>: </a:t>
            </a:r>
            <a:r>
              <a:rPr lang="en-CA" sz="2400" dirty="0" err="1" smtClean="0">
                <a:latin typeface="Antique Olive" pitchFamily="34" charset="0"/>
              </a:rPr>
              <a:t>jeudi</a:t>
            </a:r>
            <a:r>
              <a:rPr lang="en-CA" sz="2400" dirty="0" smtClean="0">
                <a:latin typeface="Antique Olive" pitchFamily="34" charset="0"/>
              </a:rPr>
              <a:t> le 26 </a:t>
            </a:r>
            <a:r>
              <a:rPr lang="en-CA" sz="2400" dirty="0" err="1" smtClean="0">
                <a:latin typeface="Antique Olive" pitchFamily="34" charset="0"/>
              </a:rPr>
              <a:t>octobre</a:t>
            </a:r>
            <a:r>
              <a:rPr lang="en-CA" sz="2400" dirty="0" smtClean="0">
                <a:latin typeface="Antique Olive" pitchFamily="34" charset="0"/>
              </a:rPr>
              <a:t> </a:t>
            </a:r>
            <a:endParaRPr lang="en-CA" sz="2400" dirty="0">
              <a:latin typeface="Antique Ol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76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Une</a:t>
            </a:r>
            <a:r>
              <a:rPr lang="en-CA" dirty="0" smtClean="0"/>
              <a:t> cellule vs.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école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421972"/>
              </p:ext>
            </p:extLst>
          </p:nvPr>
        </p:nvGraphicFramePr>
        <p:xfrm>
          <a:off x="457200" y="1882775"/>
          <a:ext cx="77724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2766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Lettre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Une</a:t>
                      </a:r>
                      <a:r>
                        <a:rPr lang="en-CA" dirty="0" smtClean="0"/>
                        <a:t> cellule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Une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école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Le </a:t>
                      </a:r>
                      <a:r>
                        <a:rPr lang="en-CA" b="1" u="sng" dirty="0" err="1" smtClean="0"/>
                        <a:t>noyau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contient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l’information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génétique</a:t>
                      </a:r>
                      <a:r>
                        <a:rPr lang="en-CA" dirty="0" smtClean="0"/>
                        <a:t> et dirige </a:t>
                      </a:r>
                      <a:r>
                        <a:rPr lang="en-CA" dirty="0" err="1" smtClean="0"/>
                        <a:t>toutes</a:t>
                      </a:r>
                      <a:r>
                        <a:rPr lang="en-CA" dirty="0" smtClean="0"/>
                        <a:t> les </a:t>
                      </a:r>
                      <a:r>
                        <a:rPr lang="en-CA" dirty="0" err="1" smtClean="0"/>
                        <a:t>activités</a:t>
                      </a:r>
                      <a:r>
                        <a:rPr lang="en-CA" baseline="0" dirty="0" smtClean="0"/>
                        <a:t> de la cellule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Le </a:t>
                      </a:r>
                      <a:r>
                        <a:rPr lang="en-CA" b="1" u="sng" dirty="0" err="1" smtClean="0"/>
                        <a:t>directeur</a:t>
                      </a:r>
                      <a:r>
                        <a:rPr lang="en-CA" b="1" u="sng" dirty="0" smtClean="0"/>
                        <a:t> </a:t>
                      </a:r>
                      <a:r>
                        <a:rPr lang="en-CA" dirty="0" err="1" smtClean="0"/>
                        <a:t>connait</a:t>
                      </a:r>
                      <a:r>
                        <a:rPr lang="en-CA" dirty="0" smtClean="0"/>
                        <a:t> tout les </a:t>
                      </a:r>
                      <a:r>
                        <a:rPr lang="en-CA" dirty="0" err="1" smtClean="0"/>
                        <a:t>procédures</a:t>
                      </a:r>
                      <a:r>
                        <a:rPr lang="en-CA" dirty="0" smtClean="0"/>
                        <a:t> de </a:t>
                      </a:r>
                      <a:r>
                        <a:rPr lang="en-CA" dirty="0" err="1" smtClean="0"/>
                        <a:t>l’école</a:t>
                      </a:r>
                      <a:r>
                        <a:rPr lang="en-CA" dirty="0" smtClean="0"/>
                        <a:t> et utilise </a:t>
                      </a:r>
                      <a:r>
                        <a:rPr lang="en-CA" dirty="0" err="1" smtClean="0"/>
                        <a:t>cette</a:t>
                      </a:r>
                      <a:r>
                        <a:rPr lang="en-CA" dirty="0" smtClean="0"/>
                        <a:t> information pour </a:t>
                      </a:r>
                      <a:r>
                        <a:rPr lang="en-CA" dirty="0" err="1" smtClean="0"/>
                        <a:t>diriger</a:t>
                      </a:r>
                      <a:r>
                        <a:rPr lang="en-CA" baseline="0" dirty="0" smtClean="0"/>
                        <a:t> les </a:t>
                      </a:r>
                      <a:r>
                        <a:rPr lang="en-CA" baseline="0" dirty="0" err="1" smtClean="0"/>
                        <a:t>activités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dans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une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école</a:t>
                      </a:r>
                      <a:r>
                        <a:rPr lang="en-CA" baseline="0" dirty="0" smtClean="0"/>
                        <a:t>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Les </a:t>
                      </a:r>
                      <a:r>
                        <a:rPr lang="en-CA" b="1" u="sng" dirty="0" smtClean="0"/>
                        <a:t>vacuoles</a:t>
                      </a:r>
                      <a:r>
                        <a:rPr lang="en-CA" u="sng" dirty="0" smtClean="0"/>
                        <a:t> </a:t>
                      </a:r>
                      <a:r>
                        <a:rPr lang="en-CA" dirty="0" err="1" smtClean="0"/>
                        <a:t>stocke</a:t>
                      </a:r>
                      <a:r>
                        <a:rPr lang="en-CA" dirty="0" smtClean="0"/>
                        <a:t> les substances qui ne </a:t>
                      </a:r>
                      <a:r>
                        <a:rPr lang="en-CA" dirty="0" err="1" smtClean="0"/>
                        <a:t>sont</a:t>
                      </a:r>
                      <a:r>
                        <a:rPr lang="en-CA" dirty="0" smtClean="0"/>
                        <a:t> pas </a:t>
                      </a:r>
                      <a:r>
                        <a:rPr lang="en-CA" dirty="0" err="1" smtClean="0"/>
                        <a:t>nécessaire</a:t>
                      </a:r>
                      <a:r>
                        <a:rPr lang="en-CA" dirty="0" smtClean="0"/>
                        <a:t> pour la cellule à un</a:t>
                      </a:r>
                      <a:r>
                        <a:rPr lang="en-CA" baseline="0" dirty="0" smtClean="0"/>
                        <a:t> moment </a:t>
                      </a:r>
                      <a:r>
                        <a:rPr lang="en-CA" baseline="0" dirty="0" err="1" smtClean="0"/>
                        <a:t>donné</a:t>
                      </a:r>
                      <a:r>
                        <a:rPr lang="en-CA" baseline="0" dirty="0" smtClean="0"/>
                        <a:t>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Les </a:t>
                      </a:r>
                      <a:r>
                        <a:rPr lang="en-CA" b="1" u="sng" dirty="0" smtClean="0"/>
                        <a:t>placards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dehors</a:t>
                      </a:r>
                      <a:r>
                        <a:rPr lang="en-CA" baseline="0" dirty="0" smtClean="0"/>
                        <a:t> la </a:t>
                      </a:r>
                      <a:r>
                        <a:rPr lang="en-CA" baseline="0" dirty="0" err="1" smtClean="0"/>
                        <a:t>salle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détudiants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stocke</a:t>
                      </a:r>
                      <a:r>
                        <a:rPr lang="en-CA" baseline="0" dirty="0" smtClean="0"/>
                        <a:t> les </a:t>
                      </a:r>
                      <a:r>
                        <a:rPr lang="en-CA" baseline="0" dirty="0" err="1" smtClean="0"/>
                        <a:t>matériaux</a:t>
                      </a:r>
                      <a:r>
                        <a:rPr lang="en-CA" baseline="0" dirty="0" smtClean="0"/>
                        <a:t> que les </a:t>
                      </a:r>
                      <a:r>
                        <a:rPr lang="en-CA" baseline="0" dirty="0" err="1" smtClean="0"/>
                        <a:t>professeurs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n’ont</a:t>
                      </a:r>
                      <a:r>
                        <a:rPr lang="en-CA" baseline="0" dirty="0" smtClean="0"/>
                        <a:t> pas </a:t>
                      </a:r>
                      <a:r>
                        <a:rPr lang="en-CA" baseline="0" dirty="0" err="1" smtClean="0"/>
                        <a:t>besoin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chaque</a:t>
                      </a:r>
                      <a:r>
                        <a:rPr lang="en-CA" baseline="0" dirty="0" smtClean="0"/>
                        <a:t> jour. 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5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smtClean="0"/>
              <a:t>types de cellules</a:t>
            </a:r>
            <a:endParaRPr lang="en-US" dirty="0"/>
          </a:p>
        </p:txBody>
      </p:sp>
      <p:pic>
        <p:nvPicPr>
          <p:cNvPr id="1026" name="Picture 2" descr="Image result for cellule animale"/>
          <p:cNvPicPr>
            <a:picLocks noChangeAspect="1" noChangeArrowheads="1"/>
          </p:cNvPicPr>
          <p:nvPr/>
        </p:nvPicPr>
        <p:blipFill>
          <a:blip r:embed="rId2" cstate="print"/>
          <a:srcRect l="10508" r="18563"/>
          <a:stretch>
            <a:fillRect/>
          </a:stretch>
        </p:blipFill>
        <p:spPr bwMode="auto">
          <a:xfrm>
            <a:off x="228600" y="1524000"/>
            <a:ext cx="4114800" cy="4267200"/>
          </a:xfrm>
          <a:prstGeom prst="rect">
            <a:avLst/>
          </a:prstGeom>
          <a:noFill/>
        </p:spPr>
      </p:pic>
      <p:pic>
        <p:nvPicPr>
          <p:cNvPr id="1028" name="Picture 4" descr="Image result for cellule vegetale"/>
          <p:cNvPicPr>
            <a:picLocks noChangeAspect="1" noChangeArrowheads="1"/>
          </p:cNvPicPr>
          <p:nvPr/>
        </p:nvPicPr>
        <p:blipFill>
          <a:blip r:embed="rId3" cstate="print"/>
          <a:srcRect l="20323" t="18476" r="16859" b="5158"/>
          <a:stretch>
            <a:fillRect/>
          </a:stretch>
        </p:blipFill>
        <p:spPr bwMode="auto">
          <a:xfrm>
            <a:off x="4572000" y="1600200"/>
            <a:ext cx="4429432" cy="4038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0" y="1524000"/>
            <a:ext cx="12954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5791200"/>
            <a:ext cx="3962400" cy="838200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Cellule </a:t>
            </a:r>
            <a:r>
              <a:rPr kumimoji="0" lang="en-US" sz="4200" b="1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animale</a:t>
            </a:r>
            <a:endParaRPr kumimoji="0" lang="en-US" sz="42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24400" y="5791200"/>
            <a:ext cx="3962400" cy="838200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Cellule </a:t>
            </a:r>
            <a:r>
              <a:rPr kumimoji="0" lang="en-US" sz="4200" b="1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végétale</a:t>
            </a:r>
            <a:endParaRPr kumimoji="0" lang="en-US" sz="42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924800" cy="1362075"/>
          </a:xfrm>
        </p:spPr>
        <p:txBody>
          <a:bodyPr>
            <a:noAutofit/>
          </a:bodyPr>
          <a:lstStyle/>
          <a:p>
            <a:r>
              <a:rPr lang="en-CA" sz="4000" dirty="0" smtClean="0"/>
              <a:t>Les </a:t>
            </a:r>
            <a:r>
              <a:rPr lang="en-CA" sz="4000" dirty="0" err="1" smtClean="0"/>
              <a:t>organites</a:t>
            </a:r>
            <a:r>
              <a:rPr lang="en-CA" sz="4000" dirty="0" smtClean="0"/>
              <a:t> qui se </a:t>
            </a:r>
            <a:r>
              <a:rPr lang="en-CA" sz="4000" dirty="0" err="1" smtClean="0"/>
              <a:t>trouve</a:t>
            </a:r>
            <a:r>
              <a:rPr lang="en-CA" sz="4000" dirty="0" smtClean="0"/>
              <a:t> </a:t>
            </a:r>
            <a:r>
              <a:rPr lang="en-CA" sz="4000" dirty="0" err="1" smtClean="0"/>
              <a:t>dans</a:t>
            </a:r>
            <a:r>
              <a:rPr lang="en-CA" sz="4000" dirty="0" smtClean="0"/>
              <a:t> les DEUX types de cellules</a:t>
            </a:r>
            <a:endParaRPr lang="en-CA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4800600" cy="2286000"/>
          </a:xfrm>
        </p:spPr>
        <p:txBody>
          <a:bodyPr>
            <a:noAutofit/>
          </a:bodyPr>
          <a:lstStyle/>
          <a:p>
            <a:pPr marL="397764" indent="-342900">
              <a:buFont typeface="Arial" panose="020B0604020202020204" pitchFamily="34" charset="0"/>
              <a:buChar char="•"/>
            </a:pPr>
            <a:r>
              <a:rPr lang="en-CA" sz="3200" dirty="0" smtClean="0">
                <a:latin typeface="Antique Olive" pitchFamily="34" charset="0"/>
              </a:rPr>
              <a:t>Les </a:t>
            </a:r>
            <a:r>
              <a:rPr lang="en-CA" sz="3200" b="1" u="sng" dirty="0" err="1" smtClean="0">
                <a:latin typeface="Antique Olive" pitchFamily="34" charset="0"/>
              </a:rPr>
              <a:t>organites</a:t>
            </a:r>
            <a:r>
              <a:rPr lang="en-CA" sz="3200" dirty="0" smtClean="0">
                <a:latin typeface="Antique Olive" pitchFamily="34" charset="0"/>
              </a:rPr>
              <a:t> </a:t>
            </a:r>
            <a:r>
              <a:rPr lang="en-CA" sz="3200" dirty="0" err="1" smtClean="0">
                <a:latin typeface="Antique Olive" pitchFamily="34" charset="0"/>
              </a:rPr>
              <a:t>sont</a:t>
            </a:r>
            <a:r>
              <a:rPr lang="en-CA" sz="3200" dirty="0" smtClean="0">
                <a:latin typeface="Antique Olive" pitchFamily="34" charset="0"/>
              </a:rPr>
              <a:t> les structures </a:t>
            </a:r>
            <a:r>
              <a:rPr lang="en-CA" sz="3200" dirty="0" err="1" smtClean="0">
                <a:latin typeface="Antique Olive" pitchFamily="34" charset="0"/>
              </a:rPr>
              <a:t>spécialisées</a:t>
            </a:r>
            <a:r>
              <a:rPr lang="en-CA" sz="3200" dirty="0" smtClean="0">
                <a:latin typeface="Antique Olive" pitchFamily="34" charset="0"/>
              </a:rPr>
              <a:t> </a:t>
            </a:r>
            <a:r>
              <a:rPr lang="en-CA" sz="3200" dirty="0" err="1" smtClean="0">
                <a:latin typeface="Antique Olive" pitchFamily="34" charset="0"/>
              </a:rPr>
              <a:t>dans</a:t>
            </a:r>
            <a:r>
              <a:rPr lang="en-CA" sz="3200" dirty="0" smtClean="0">
                <a:latin typeface="Antique Olive" pitchFamily="34" charset="0"/>
              </a:rPr>
              <a:t> les cellules</a:t>
            </a:r>
            <a:r>
              <a:rPr lang="en-CA" sz="3200" dirty="0" smtClean="0"/>
              <a:t>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96049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smtClean="0"/>
              <a:t>membrane </a:t>
            </a:r>
            <a:r>
              <a:rPr lang="en-US" dirty="0" err="1" smtClean="0"/>
              <a:t>cellulaire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Enveloppe et protège le contenu de la cellule (comme notre peau)</a:t>
            </a:r>
          </a:p>
          <a:p>
            <a:endParaRPr lang="fr-CA" dirty="0" smtClean="0"/>
          </a:p>
          <a:p>
            <a:r>
              <a:rPr lang="fr-CA" dirty="0" smtClean="0"/>
              <a:t>Contient les pores qui                           règle ce qui entre et                            quitte la cellule</a:t>
            </a:r>
            <a:endParaRPr lang="fr-CA" dirty="0"/>
          </a:p>
        </p:txBody>
      </p:sp>
      <p:pic>
        <p:nvPicPr>
          <p:cNvPr id="4" name="Picture 2" descr="Image result for cellule animale"/>
          <p:cNvPicPr>
            <a:picLocks noChangeAspect="1" noChangeArrowheads="1"/>
          </p:cNvPicPr>
          <p:nvPr/>
        </p:nvPicPr>
        <p:blipFill>
          <a:blip r:embed="rId2" cstate="print"/>
          <a:srcRect l="10508" r="18563"/>
          <a:stretch>
            <a:fillRect/>
          </a:stretch>
        </p:blipFill>
        <p:spPr bwMode="auto">
          <a:xfrm>
            <a:off x="5486400" y="3276600"/>
            <a:ext cx="3159579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cytoplasme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229600" cy="4572000"/>
          </a:xfrm>
        </p:spPr>
        <p:txBody>
          <a:bodyPr/>
          <a:lstStyle/>
          <a:p>
            <a:r>
              <a:rPr lang="fr-CA" dirty="0" smtClean="0"/>
              <a:t>La partie gélatineux à l’intérieur de la cellule (comme notre sang)</a:t>
            </a:r>
          </a:p>
          <a:p>
            <a:endParaRPr lang="fr-CA" dirty="0" smtClean="0"/>
          </a:p>
          <a:p>
            <a:r>
              <a:rPr lang="fr-CA" dirty="0" smtClean="0"/>
              <a:t>Support les autres parties                                         internes de la cellule et                       distribue des substances                                 comme l’oxygène et la                   nourriture à eux. </a:t>
            </a:r>
          </a:p>
        </p:txBody>
      </p:sp>
      <p:pic>
        <p:nvPicPr>
          <p:cNvPr id="5" name="Picture 2" descr="Image result for cellule animale"/>
          <p:cNvPicPr>
            <a:picLocks noChangeAspect="1" noChangeArrowheads="1"/>
          </p:cNvPicPr>
          <p:nvPr/>
        </p:nvPicPr>
        <p:blipFill>
          <a:blip r:embed="rId2" cstate="print"/>
          <a:srcRect l="10508" r="18563"/>
          <a:stretch>
            <a:fillRect/>
          </a:stretch>
        </p:blipFill>
        <p:spPr bwMode="auto">
          <a:xfrm>
            <a:off x="5486400" y="3276600"/>
            <a:ext cx="3159579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noyau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Grand, </a:t>
            </a:r>
            <a:r>
              <a:rPr lang="fr-CA" dirty="0" smtClean="0"/>
              <a:t>foncé, </a:t>
            </a:r>
            <a:r>
              <a:rPr lang="fr-CA" dirty="0" smtClean="0"/>
              <a:t>rond et facile a voir</a:t>
            </a:r>
          </a:p>
          <a:p>
            <a:endParaRPr lang="fr-CA" dirty="0" smtClean="0"/>
          </a:p>
          <a:p>
            <a:r>
              <a:rPr lang="fr-CA" dirty="0" smtClean="0"/>
              <a:t>Dirige les activités de la cellules parce qu’il contient la matérielle                  génétique.</a:t>
            </a:r>
          </a:p>
          <a:p>
            <a:endParaRPr lang="fr-CA" dirty="0" smtClean="0"/>
          </a:p>
          <a:p>
            <a:r>
              <a:rPr lang="fr-CA" dirty="0" smtClean="0"/>
              <a:t>Enveloppé d’une                                 membrane nucléaire qui                                        contrôle ce qui entre et                      quitte le noyau.</a:t>
            </a:r>
          </a:p>
        </p:txBody>
      </p:sp>
      <p:pic>
        <p:nvPicPr>
          <p:cNvPr id="4" name="Picture 2" descr="Image result for cellule animale"/>
          <p:cNvPicPr>
            <a:picLocks noChangeAspect="1" noChangeArrowheads="1"/>
          </p:cNvPicPr>
          <p:nvPr/>
        </p:nvPicPr>
        <p:blipFill>
          <a:blip r:embed="rId2" cstate="print"/>
          <a:srcRect l="10508" r="18563"/>
          <a:stretch>
            <a:fillRect/>
          </a:stretch>
        </p:blipFill>
        <p:spPr bwMode="auto">
          <a:xfrm>
            <a:off x="5638800" y="3276600"/>
            <a:ext cx="3159579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vacuoles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Ressemble à un petit ballon qui sert à stocker la nourriture, les déchets et d’autres substances que la cellule ne peut pas utiliser à un                                moment donnée. </a:t>
            </a:r>
          </a:p>
          <a:p>
            <a:endParaRPr lang="fr-CA" dirty="0" smtClean="0"/>
          </a:p>
          <a:p>
            <a:r>
              <a:rPr lang="fr-CA" dirty="0" smtClean="0"/>
              <a:t>Entouré d’une                                membrane</a:t>
            </a:r>
          </a:p>
        </p:txBody>
      </p:sp>
      <p:pic>
        <p:nvPicPr>
          <p:cNvPr id="4" name="Picture 2" descr="Image result for cellule animale"/>
          <p:cNvPicPr>
            <a:picLocks noChangeAspect="1" noChangeArrowheads="1"/>
          </p:cNvPicPr>
          <p:nvPr/>
        </p:nvPicPr>
        <p:blipFill>
          <a:blip r:embed="rId2" cstate="print"/>
          <a:srcRect l="10508" r="18563"/>
          <a:stretch>
            <a:fillRect/>
          </a:stretch>
        </p:blipFill>
        <p:spPr bwMode="auto">
          <a:xfrm>
            <a:off x="5486400" y="3276600"/>
            <a:ext cx="3159579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réticulum</a:t>
            </a:r>
            <a:r>
              <a:rPr lang="en-US" dirty="0" smtClean="0"/>
              <a:t> </a:t>
            </a:r>
            <a:r>
              <a:rPr lang="en-US" dirty="0" smtClean="0"/>
              <a:t>endoplasmic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Une membrane repliée qui forme un réseau de canaux dans le cytoplasme. </a:t>
            </a:r>
          </a:p>
          <a:p>
            <a:endParaRPr lang="fr-CA" dirty="0" smtClean="0"/>
          </a:p>
          <a:p>
            <a:r>
              <a:rPr lang="fr-CA" dirty="0" smtClean="0"/>
              <a:t>C’est par ces canaux                                         que les substances                                parviennent aux                                         différentes parties de la                                      cellule ou quittent la                                   cellule</a:t>
            </a:r>
          </a:p>
        </p:txBody>
      </p:sp>
      <p:pic>
        <p:nvPicPr>
          <p:cNvPr id="4" name="Picture 2" descr="Image result for cellule animale"/>
          <p:cNvPicPr>
            <a:picLocks noChangeAspect="1" noChangeArrowheads="1"/>
          </p:cNvPicPr>
          <p:nvPr/>
        </p:nvPicPr>
        <p:blipFill>
          <a:blip r:embed="rId2" cstate="print"/>
          <a:srcRect l="10508" r="18563"/>
          <a:stretch>
            <a:fillRect/>
          </a:stretch>
        </p:blipFill>
        <p:spPr bwMode="auto">
          <a:xfrm>
            <a:off x="5486400" y="3276600"/>
            <a:ext cx="3159579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mitochondries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Organite ovale entouré par un double membrane</a:t>
            </a:r>
          </a:p>
          <a:p>
            <a:endParaRPr lang="fr-CA" dirty="0" smtClean="0"/>
          </a:p>
          <a:p>
            <a:r>
              <a:rPr lang="fr-CA" dirty="0" smtClean="0"/>
              <a:t>Produit de l’énergie en                          décomposant la                                            nourriture pour que la                                           cellule peut travailler</a:t>
            </a:r>
          </a:p>
        </p:txBody>
      </p:sp>
      <p:pic>
        <p:nvPicPr>
          <p:cNvPr id="4" name="Picture 2" descr="Image result for cellule animale"/>
          <p:cNvPicPr>
            <a:picLocks noChangeAspect="1" noChangeArrowheads="1"/>
          </p:cNvPicPr>
          <p:nvPr/>
        </p:nvPicPr>
        <p:blipFill>
          <a:blip r:embed="rId2" cstate="print"/>
          <a:srcRect l="10508" r="18563"/>
          <a:stretch>
            <a:fillRect/>
          </a:stretch>
        </p:blipFill>
        <p:spPr bwMode="auto">
          <a:xfrm>
            <a:off x="5486400" y="3276600"/>
            <a:ext cx="3159579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467</TotalTime>
  <Words>511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Les parties d’une cellule</vt:lpstr>
      <vt:lpstr>Les types de cellules</vt:lpstr>
      <vt:lpstr>Les organites qui se trouve dans les DEUX types de cellules</vt:lpstr>
      <vt:lpstr>La membrane cellulaire</vt:lpstr>
      <vt:lpstr>Le cytoplasme</vt:lpstr>
      <vt:lpstr>Le noyau</vt:lpstr>
      <vt:lpstr>Les vacuoles</vt:lpstr>
      <vt:lpstr>Le réticulum endoplasmic</vt:lpstr>
      <vt:lpstr>Les mitochondries</vt:lpstr>
      <vt:lpstr>Les lysosomes</vt:lpstr>
      <vt:lpstr>*Les ribosomes</vt:lpstr>
      <vt:lpstr>*L’appareil de Golgi</vt:lpstr>
      <vt:lpstr>Les organites UNIQUE aux cellules végétale</vt:lpstr>
      <vt:lpstr>La paroi cellulaire</vt:lpstr>
      <vt:lpstr>Les chloroplastes</vt:lpstr>
      <vt:lpstr>Projet</vt:lpstr>
      <vt:lpstr>Une cellule vs. Une école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parties d’une cellule</dc:title>
  <dc:creator>Michelle</dc:creator>
  <cp:lastModifiedBy>user</cp:lastModifiedBy>
  <cp:revision>7</cp:revision>
  <dcterms:created xsi:type="dcterms:W3CDTF">2016-09-27T00:07:28Z</dcterms:created>
  <dcterms:modified xsi:type="dcterms:W3CDTF">2017-10-12T18:20:48Z</dcterms:modified>
</cp:coreProperties>
</file>